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23.fntdata" ContentType="application/x-fontdata"/>
  <Override PartName="/ppt/fonts/font24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65.webp" ContentType="image/webp"/>
  <Override PartName="/ppt/media/image66.webp" ContentType="image/webp"/>
  <Override PartName="/ppt/media/image69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31"/>
  </p:handoutMasterIdLst>
  <p:sldIdLst>
    <p:sldId id="256" r:id="rId3"/>
    <p:sldId id="429" r:id="rId4"/>
    <p:sldId id="468" r:id="rId5"/>
    <p:sldId id="480" r:id="rId6"/>
    <p:sldId id="482" r:id="rId7"/>
    <p:sldId id="433" r:id="rId8"/>
    <p:sldId id="438" r:id="rId9"/>
    <p:sldId id="520" r:id="rId10"/>
    <p:sldId id="448" r:id="rId11"/>
    <p:sldId id="449" r:id="rId12"/>
    <p:sldId id="434" r:id="rId13"/>
    <p:sldId id="519" r:id="rId14"/>
    <p:sldId id="494" r:id="rId15"/>
    <p:sldId id="495" r:id="rId16"/>
    <p:sldId id="430" r:id="rId18"/>
    <p:sldId id="431" r:id="rId19"/>
    <p:sldId id="496" r:id="rId20"/>
    <p:sldId id="509" r:id="rId21"/>
    <p:sldId id="463" r:id="rId22"/>
    <p:sldId id="502" r:id="rId23"/>
    <p:sldId id="503" r:id="rId24"/>
    <p:sldId id="505" r:id="rId25"/>
    <p:sldId id="506" r:id="rId26"/>
    <p:sldId id="464" r:id="rId27"/>
    <p:sldId id="507" r:id="rId28"/>
    <p:sldId id="510" r:id="rId29"/>
    <p:sldId id="518" r:id="rId30"/>
  </p:sldIdLst>
  <p:sldSz cx="12192000" cy="6858000"/>
  <p:notesSz cx="6858000" cy="9144000"/>
  <p:embeddedFontLst>
    <p:embeddedFont>
      <p:font typeface="华文新魏" panose="02010800040101010101" charset="-122"/>
      <p:regular r:id="rId36"/>
    </p:embeddedFont>
    <p:embeddedFont>
      <p:font typeface="汉仪颜楷简" panose="00020600040101010101" charset="-122"/>
      <p:regular r:id="rId37"/>
    </p:embeddedFont>
    <p:embeddedFont>
      <p:font typeface="Arial Black" panose="020B0A04020102020204" charset="0"/>
      <p:bold r:id="rId38"/>
    </p:embeddedFont>
    <p:embeddedFont>
      <p:font typeface="Microsoft JhengHei UI Light" panose="020B0304030504040204" charset="-120"/>
      <p:regular r:id="rId39"/>
    </p:embeddedFont>
    <p:embeddedFont>
      <p:font typeface="华文中宋" panose="02010600040101010101" charset="-122"/>
      <p:regular r:id="rId40"/>
    </p:embeddedFont>
    <p:embeddedFont>
      <p:font typeface="等线" panose="02010600030101010101" pitchFamily="2" charset="-122"/>
      <p:regular r:id="rId41"/>
    </p:embeddedFont>
    <p:embeddedFont>
      <p:font typeface="汉仪力量黑简" panose="00020600040101010101" charset="-122"/>
      <p:regular r:id="rId42"/>
    </p:embeddedFont>
    <p:embeddedFont>
      <p:font typeface="汉仪超粗宋简" panose="02010600000101010101" charset="-122"/>
      <p:regular r:id="rId43"/>
    </p:embeddedFont>
    <p:embeddedFont>
      <p:font typeface="柳公权楷书" panose="02010600010101010101" charset="-122"/>
      <p:regular r:id="rId44"/>
    </p:embeddedFont>
    <p:embeddedFont>
      <p:font typeface="微软雅黑" panose="020B0503020204020204" charset="-122"/>
      <p:regular r:id="rId45"/>
    </p:embeddedFont>
    <p:embeddedFont>
      <p:font typeface="汉仪程行简" panose="00020600040101010101" charset="-122"/>
      <p:regular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" panose="020F0502020204030204"/>
      <p:regular r:id="rId51"/>
      <p:bold r:id="rId52"/>
      <p:italic r:id="rId53"/>
      <p:boldItalic r:id="rId54"/>
    </p:embeddedFont>
    <p:embeddedFont>
      <p:font typeface="汉仪汉黑W" panose="00020600040101010101" charset="-122"/>
      <p:regular r:id="rId55"/>
    </p:embeddedFont>
    <p:embeddedFont>
      <p:font typeface="方正小标宋简体" panose="02000000000000000000" charset="-122"/>
      <p:regular r:id="rId56"/>
    </p:embeddedFont>
    <p:embeddedFont>
      <p:font typeface="Impact" panose="020B0806030902050204" pitchFamily="34" charset="0"/>
      <p:regular r:id="rId57"/>
    </p:embeddedFont>
    <p:embeddedFont>
      <p:font typeface="方正公文小标宋" panose="02000500000000000000" charset="-122"/>
      <p:regular r:id="rId58"/>
    </p:embeddedFont>
    <p:embeddedFont>
      <p:font typeface="汉仪书魂体简" panose="02010600000101010101" charset="-122"/>
      <p:regular r:id="rId59"/>
    </p:embeddedFont>
  </p:embeddedFontLst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5" clrIdx="0"/>
  <p:cmAuthor id="2" name="张先虎" initials="张先虎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1E3"/>
    <a:srgbClr val="110902"/>
    <a:srgbClr val="959DA4"/>
    <a:srgbClr val="062C87"/>
    <a:srgbClr val="12458F"/>
    <a:srgbClr val="005FAC"/>
    <a:srgbClr val="E7E2E2"/>
    <a:srgbClr val="08265A"/>
    <a:srgbClr val="FBC3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111" autoAdjust="0"/>
  </p:normalViewPr>
  <p:slideViewPr>
    <p:cSldViewPr snapToGrid="0">
      <p:cViewPr varScale="1">
        <p:scale>
          <a:sx n="60" d="100"/>
          <a:sy n="60" d="100"/>
        </p:scale>
        <p:origin x="3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gs" Target="tags/tag101.xml"/><Relationship Id="rId6" Type="http://schemas.openxmlformats.org/officeDocument/2006/relationships/slide" Target="slides/slide4.xml"/><Relationship Id="rId59" Type="http://schemas.openxmlformats.org/officeDocument/2006/relationships/font" Target="fonts/font24.fntdata"/><Relationship Id="rId58" Type="http://schemas.openxmlformats.org/officeDocument/2006/relationships/font" Target="fonts/font23.fntdata"/><Relationship Id="rId57" Type="http://schemas.openxmlformats.org/officeDocument/2006/relationships/font" Target="fonts/font22.fntdata"/><Relationship Id="rId56" Type="http://schemas.openxmlformats.org/officeDocument/2006/relationships/font" Target="fonts/font21.fntdata"/><Relationship Id="rId55" Type="http://schemas.openxmlformats.org/officeDocument/2006/relationships/font" Target="fonts/font20.fntdata"/><Relationship Id="rId54" Type="http://schemas.openxmlformats.org/officeDocument/2006/relationships/font" Target="fonts/font19.fntdata"/><Relationship Id="rId53" Type="http://schemas.openxmlformats.org/officeDocument/2006/relationships/font" Target="fonts/font18.fntdata"/><Relationship Id="rId52" Type="http://schemas.openxmlformats.org/officeDocument/2006/relationships/font" Target="fonts/font17.fntdata"/><Relationship Id="rId51" Type="http://schemas.openxmlformats.org/officeDocument/2006/relationships/font" Target="fonts/font16.fntdata"/><Relationship Id="rId50" Type="http://schemas.openxmlformats.org/officeDocument/2006/relationships/font" Target="fonts/font15.fntdata"/><Relationship Id="rId5" Type="http://schemas.openxmlformats.org/officeDocument/2006/relationships/slide" Target="slides/slide3.xml"/><Relationship Id="rId49" Type="http://schemas.openxmlformats.org/officeDocument/2006/relationships/font" Target="fonts/font14.fntdata"/><Relationship Id="rId48" Type="http://schemas.openxmlformats.org/officeDocument/2006/relationships/font" Target="fonts/font13.fntdata"/><Relationship Id="rId47" Type="http://schemas.openxmlformats.org/officeDocument/2006/relationships/font" Target="fonts/font12.fntdata"/><Relationship Id="rId46" Type="http://schemas.openxmlformats.org/officeDocument/2006/relationships/font" Target="fonts/font11.fntdata"/><Relationship Id="rId45" Type="http://schemas.openxmlformats.org/officeDocument/2006/relationships/font" Target="fonts/font10.fntdata"/><Relationship Id="rId44" Type="http://schemas.openxmlformats.org/officeDocument/2006/relationships/font" Target="fonts/font9.fntdata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汉仪旗黑X1-55W" panose="00020600040101010101" pitchFamily="18" charset="-122"/>
              <a:ea typeface="汉仪旗黑X1-55W" panose="00020600040101010101" pitchFamily="18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汉仪旗黑X1-55W" panose="00020600040101010101" pitchFamily="18" charset="-122"/>
              </a:rPr>
            </a:fld>
            <a:endParaRPr lang="zh-CN" altLang="en-US">
              <a:latin typeface="汉仪旗黑X1-55W" panose="00020600040101010101" pitchFamily="18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汉仪旗黑X1-55W" panose="00020600040101010101" pitchFamily="18" charset="-122"/>
              <a:ea typeface="汉仪旗黑X1-55W" panose="00020600040101010101" pitchFamily="18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汉仪旗黑X1-55W" panose="00020600040101010101" pitchFamily="18" charset="-122"/>
              </a:rPr>
            </a:fld>
            <a:endParaRPr lang="zh-CN" altLang="en-US">
              <a:latin typeface="汉仪旗黑X1-55W" panose="00020600040101010101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X1-55W" panose="00020600040101010101" pitchFamily="18" charset="-122"/>
                <a:ea typeface="汉仪旗黑X1-55W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X1-55W" panose="00020600040101010101" pitchFamily="18" charset="-122"/>
                <a:ea typeface="汉仪旗黑X1-55W" panose="00020600040101010101" pitchFamily="18" charset="-122"/>
              </a:defRPr>
            </a:lvl1pPr>
          </a:lstStyle>
          <a:p>
            <a:fld id="{2B6CAF5C-049D-440C-A2C7-6CCDBE4ECC89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X1-55W" panose="00020600040101010101" pitchFamily="18" charset="-122"/>
                <a:ea typeface="汉仪旗黑X1-55W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X1-55W" panose="00020600040101010101" pitchFamily="18" charset="-122"/>
                <a:ea typeface="汉仪旗黑X1-55W" panose="00020600040101010101" pitchFamily="18" charset="-122"/>
              </a:defRPr>
            </a:lvl1pPr>
          </a:lstStyle>
          <a:p>
            <a:fld id="{8A9E21C8-0470-454B-8E4D-E15CF11CE04E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X1-55W" panose="00020600040101010101" pitchFamily="18" charset="-122"/>
        <a:ea typeface="汉仪旗黑X1-55W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X1-55W" panose="00020600040101010101" pitchFamily="18" charset="-122"/>
        <a:ea typeface="汉仪旗黑X1-55W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X1-55W" panose="00020600040101010101" pitchFamily="18" charset="-122"/>
        <a:ea typeface="汉仪旗黑X1-55W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X1-55W" panose="00020600040101010101" pitchFamily="18" charset="-122"/>
        <a:ea typeface="汉仪旗黑X1-55W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X1-55W" panose="00020600040101010101" pitchFamily="18" charset="-122"/>
        <a:ea typeface="汉仪旗黑X1-55W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4294967295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9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703263" y="679450"/>
            <a:ext cx="6042025" cy="3398838"/>
          </a:xfrm>
          <a:ln>
            <a:miter lim="800000"/>
          </a:ln>
        </p:spPr>
      </p:sp>
      <p:sp>
        <p:nvSpPr>
          <p:cNvPr id="111619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1162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545EA016-2BD5-4902-979E-9EEF54473DEA}" type="slidenum">
              <a:rPr altLang="en-US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+mn-ea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03263" y="679450"/>
            <a:ext cx="6042025" cy="3398838"/>
          </a:xfrm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39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fld id="{DFB3F0BE-0CDB-40F6-B4D3-D92EB0B66885}" type="slidenum">
              <a:rPr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汉仪旗黑X1-55W" panose="00020600040101010101" pitchFamily="18" charset="-122"/>
          <a:ea typeface="汉仪旗黑X1-55W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汉仪旗黑X1-55W" panose="00020600040101010101" pitchFamily="18" charset="-122"/>
          <a:ea typeface="汉仪旗黑X1-55W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汉仪旗黑X1-55W" panose="00020600040101010101" pitchFamily="18" charset="-122"/>
          <a:ea typeface="汉仪旗黑X1-55W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汉仪旗黑X1-55W" panose="00020600040101010101" pitchFamily="18" charset="-122"/>
          <a:ea typeface="汉仪旗黑X1-55W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X1-55W" panose="00020600040101010101" pitchFamily="18" charset="-122"/>
          <a:ea typeface="汉仪旗黑X1-55W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汉仪旗黑X1-55W" panose="00020600040101010101" pitchFamily="18" charset="-122"/>
          <a:ea typeface="汉仪旗黑X1-55W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tags" Target="../tags/tag17.xml"/><Relationship Id="rId2" Type="http://schemas.openxmlformats.org/officeDocument/2006/relationships/image" Target="../media/image1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19.xml"/><Relationship Id="rId4" Type="http://schemas.openxmlformats.org/officeDocument/2006/relationships/image" Target="../media/image15.jpeg"/><Relationship Id="rId3" Type="http://schemas.openxmlformats.org/officeDocument/2006/relationships/tags" Target="../tags/tag18.xml"/><Relationship Id="rId2" Type="http://schemas.openxmlformats.org/officeDocument/2006/relationships/image" Target="../media/image14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25.xml"/><Relationship Id="rId6" Type="http://schemas.openxmlformats.org/officeDocument/2006/relationships/image" Target="../media/image1.png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2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jpeg"/><Relationship Id="rId8" Type="http://schemas.openxmlformats.org/officeDocument/2006/relationships/image" Target="../media/image25.jpeg"/><Relationship Id="rId7" Type="http://schemas.openxmlformats.org/officeDocument/2006/relationships/image" Target="../media/image24.jpeg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31.xml"/><Relationship Id="rId22" Type="http://schemas.openxmlformats.org/officeDocument/2006/relationships/image" Target="../media/image1.png"/><Relationship Id="rId21" Type="http://schemas.openxmlformats.org/officeDocument/2006/relationships/tags" Target="../tags/tag30.xml"/><Relationship Id="rId20" Type="http://schemas.openxmlformats.org/officeDocument/2006/relationships/tags" Target="../tags/tag29.xml"/><Relationship Id="rId2" Type="http://schemas.openxmlformats.org/officeDocument/2006/relationships/image" Target="../media/image19.jpeg"/><Relationship Id="rId19" Type="http://schemas.openxmlformats.org/officeDocument/2006/relationships/image" Target="../media/image33.jpeg"/><Relationship Id="rId18" Type="http://schemas.openxmlformats.org/officeDocument/2006/relationships/tags" Target="../tags/tag28.xml"/><Relationship Id="rId17" Type="http://schemas.openxmlformats.org/officeDocument/2006/relationships/image" Target="../media/image32.jpeg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image" Target="../media/image31.jpeg"/><Relationship Id="rId13" Type="http://schemas.openxmlformats.org/officeDocument/2006/relationships/image" Target="../media/image30.jpeg"/><Relationship Id="rId12" Type="http://schemas.openxmlformats.org/officeDocument/2006/relationships/image" Target="../media/image29.jpeg"/><Relationship Id="rId11" Type="http://schemas.openxmlformats.org/officeDocument/2006/relationships/image" Target="../media/image28.jpeg"/><Relationship Id="rId10" Type="http://schemas.openxmlformats.org/officeDocument/2006/relationships/image" Target="../media/image27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6" Type="http://schemas.openxmlformats.org/officeDocument/2006/relationships/tags" Target="../tags/tag3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png"/><Relationship Id="rId8" Type="http://schemas.openxmlformats.org/officeDocument/2006/relationships/tags" Target="../tags/tag33.xml"/><Relationship Id="rId7" Type="http://schemas.openxmlformats.org/officeDocument/2006/relationships/image" Target="../media/image43.jpeg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45.xml"/><Relationship Id="rId12" Type="http://schemas.openxmlformats.org/officeDocument/2006/relationships/image" Target="../media/image1.png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8.xml"/><Relationship Id="rId5" Type="http://schemas.openxmlformats.org/officeDocument/2006/relationships/image" Target="../media/image45.jpeg"/><Relationship Id="rId4" Type="http://schemas.openxmlformats.org/officeDocument/2006/relationships/image" Target="../media/image1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image" Target="../media/image3.jpeg"/><Relationship Id="rId4" Type="http://schemas.openxmlformats.org/officeDocument/2006/relationships/image" Target="../media/image47.jpeg"/><Relationship Id="rId3" Type="http://schemas.openxmlformats.org/officeDocument/2006/relationships/tags" Target="../tags/tag49.xml"/><Relationship Id="rId2" Type="http://schemas.openxmlformats.org/officeDocument/2006/relationships/image" Target="../media/image5.jpe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.png"/><Relationship Id="rId1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9.jpeg"/><Relationship Id="rId6" Type="http://schemas.openxmlformats.org/officeDocument/2006/relationships/tags" Target="../tags/tag57.xml"/><Relationship Id="rId5" Type="http://schemas.openxmlformats.org/officeDocument/2006/relationships/image" Target="../media/image1.png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image" Target="../media/image48.png"/><Relationship Id="rId1" Type="http://schemas.openxmlformats.org/officeDocument/2006/relationships/tags" Target="../tags/tag54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1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tags" Target="../tags/tag67.xml"/><Relationship Id="rId7" Type="http://schemas.openxmlformats.org/officeDocument/2006/relationships/image" Target="../media/image57.jpeg"/><Relationship Id="rId6" Type="http://schemas.openxmlformats.org/officeDocument/2006/relationships/tags" Target="../tags/tag66.xml"/><Relationship Id="rId5" Type="http://schemas.openxmlformats.org/officeDocument/2006/relationships/image" Target="../media/image56.png"/><Relationship Id="rId4" Type="http://schemas.openxmlformats.org/officeDocument/2006/relationships/tags" Target="../tags/tag65.xml"/><Relationship Id="rId3" Type="http://schemas.openxmlformats.org/officeDocument/2006/relationships/image" Target="../media/image55.jpeg"/><Relationship Id="rId2" Type="http://schemas.openxmlformats.org/officeDocument/2006/relationships/tags" Target="../tags/tag64.xml"/><Relationship Id="rId14" Type="http://schemas.openxmlformats.org/officeDocument/2006/relationships/notesSlide" Target="../notesSlides/notesSlide3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.png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tags" Target="../tags/tag6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jpeg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image" Target="../media/image59.jpeg"/><Relationship Id="rId3" Type="http://schemas.openxmlformats.org/officeDocument/2006/relationships/tags" Target="../tags/tag71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1.png"/><Relationship Id="rId23" Type="http://schemas.openxmlformats.org/officeDocument/2006/relationships/tags" Target="../tags/tag87.xml"/><Relationship Id="rId22" Type="http://schemas.openxmlformats.org/officeDocument/2006/relationships/tags" Target="../tags/tag86.xml"/><Relationship Id="rId21" Type="http://schemas.openxmlformats.org/officeDocument/2006/relationships/tags" Target="../tags/tag85.xml"/><Relationship Id="rId20" Type="http://schemas.openxmlformats.org/officeDocument/2006/relationships/tags" Target="../tags/tag84.xml"/><Relationship Id="rId2" Type="http://schemas.openxmlformats.org/officeDocument/2006/relationships/tags" Target="../tags/tag70.xml"/><Relationship Id="rId19" Type="http://schemas.openxmlformats.org/officeDocument/2006/relationships/image" Target="../media/image62.jpeg"/><Relationship Id="rId18" Type="http://schemas.openxmlformats.org/officeDocument/2006/relationships/tags" Target="../tags/tag83.xml"/><Relationship Id="rId17" Type="http://schemas.openxmlformats.org/officeDocument/2006/relationships/tags" Target="../tags/tag82.xml"/><Relationship Id="rId16" Type="http://schemas.openxmlformats.org/officeDocument/2006/relationships/tags" Target="../tags/tag81.xml"/><Relationship Id="rId15" Type="http://schemas.openxmlformats.org/officeDocument/2006/relationships/tags" Target="../tags/tag80.xml"/><Relationship Id="rId14" Type="http://schemas.openxmlformats.org/officeDocument/2006/relationships/image" Target="../media/image61.jpeg"/><Relationship Id="rId13" Type="http://schemas.openxmlformats.org/officeDocument/2006/relationships/tags" Target="../tags/tag79.xml"/><Relationship Id="rId12" Type="http://schemas.openxmlformats.org/officeDocument/2006/relationships/tags" Target="../tags/tag78.xml"/><Relationship Id="rId11" Type="http://schemas.openxmlformats.org/officeDocument/2006/relationships/tags" Target="../tags/tag77.xml"/><Relationship Id="rId10" Type="http://schemas.openxmlformats.org/officeDocument/2006/relationships/tags" Target="../tags/tag76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webp"/><Relationship Id="rId8" Type="http://schemas.openxmlformats.org/officeDocument/2006/relationships/tags" Target="../tags/tag95.xml"/><Relationship Id="rId7" Type="http://schemas.openxmlformats.org/officeDocument/2006/relationships/image" Target="../media/image64.jpeg"/><Relationship Id="rId6" Type="http://schemas.openxmlformats.org/officeDocument/2006/relationships/tags" Target="../tags/tag94.xml"/><Relationship Id="rId5" Type="http://schemas.openxmlformats.org/officeDocument/2006/relationships/image" Target="../media/image63.jpeg"/><Relationship Id="rId4" Type="http://schemas.openxmlformats.org/officeDocument/2006/relationships/tags" Target="../tags/tag93.xml"/><Relationship Id="rId3" Type="http://schemas.openxmlformats.org/officeDocument/2006/relationships/image" Target="../media/image1.png"/><Relationship Id="rId2" Type="http://schemas.openxmlformats.org/officeDocument/2006/relationships/tags" Target="../tags/tag9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66.webp"/><Relationship Id="rId10" Type="http://schemas.openxmlformats.org/officeDocument/2006/relationships/tags" Target="../tags/tag96.xml"/><Relationship Id="rId1" Type="http://schemas.openxmlformats.org/officeDocument/2006/relationships/tags" Target="../tags/tag91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69.webp"/><Relationship Id="rId7" Type="http://schemas.openxmlformats.org/officeDocument/2006/relationships/tags" Target="../tags/tag100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tags" Target="../tags/tag99.xml"/><Relationship Id="rId3" Type="http://schemas.openxmlformats.org/officeDocument/2006/relationships/image" Target="../media/image1.png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tags" Target="../tags/tag7.xml"/><Relationship Id="rId7" Type="http://schemas.openxmlformats.org/officeDocument/2006/relationships/image" Target="../media/image8.jpeg"/><Relationship Id="rId6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7.jpe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tags" Target="../tags/tag12.xml"/><Relationship Id="rId2" Type="http://schemas.openxmlformats.org/officeDocument/2006/relationships/image" Target="../media/image10.jpe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tags" Target="../tags/tag13.xml"/><Relationship Id="rId2" Type="http://schemas.openxmlformats.org/officeDocument/2006/relationships/image" Target="../media/image11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tags" Target="../tags/tag16.xml"/><Relationship Id="rId2" Type="http://schemas.openxmlformats.org/officeDocument/2006/relationships/image" Target="../media/image12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0" y="3174367"/>
            <a:ext cx="12192000" cy="461665"/>
          </a:xfrm>
          <a:prstGeom prst="rect">
            <a:avLst/>
          </a:prstGeom>
          <a:solidFill>
            <a:srgbClr val="1245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37" name="图片 36" descr="D:\2024回校宣讲\pho\‼️天上看原来这么美‼️这算是别人家学校吗？_2_阿希金_来自小红书网页版.jpg‼️天上看原来这么美‼️这算是别人家学校吗？_2_阿希金_来自小红书网页版"/>
          <p:cNvPicPr>
            <a:picLocks noChangeAspect="1"/>
          </p:cNvPicPr>
          <p:nvPr/>
        </p:nvPicPr>
        <p:blipFill rotWithShape="1">
          <a:blip r:embed="rId3"/>
          <a:srcRect t="28867" b="28867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5692555" y="1139516"/>
            <a:ext cx="5854687" cy="1876797"/>
            <a:chOff x="5629445" y="899462"/>
            <a:chExt cx="5854687" cy="1876797"/>
          </a:xfrm>
        </p:grpSpPr>
        <p:sp>
          <p:nvSpPr>
            <p:cNvPr id="38" name="文本框 37"/>
            <p:cNvSpPr txBox="1"/>
            <p:nvPr/>
          </p:nvSpPr>
          <p:spPr>
            <a:xfrm>
              <a:off x="5629445" y="899462"/>
              <a:ext cx="5854687" cy="1861185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lIns="0">
              <a:spAutoFit/>
            </a:bodyPr>
            <a:lstStyle/>
            <a:p>
              <a:pPr algn="r"/>
              <a:r>
                <a:rPr lang="en-US" altLang="zh-CN" sz="11500" dirty="0">
                  <a:solidFill>
                    <a:srgbClr val="062C87">
                      <a:alpha val="10000"/>
                    </a:srgbClr>
                  </a:solidFill>
                  <a:latin typeface="汉仪旗黑-95S" panose="00020600040101010101" charset="-122"/>
                  <a:ea typeface="汉仪旗黑-95S" panose="00020600040101010101" charset="-122"/>
                  <a:cs typeface="汉仪旗黑-80S" panose="00020600040101010101" charset="-122"/>
                  <a:sym typeface="汉仪旗黑-80S" panose="00020600040101010101" charset="-122"/>
                </a:rPr>
                <a:t>2024</a:t>
              </a:r>
              <a:endParaRPr lang="zh-CN" altLang="en-US" sz="11500" dirty="0">
                <a:solidFill>
                  <a:srgbClr val="062C87">
                    <a:alpha val="10000"/>
                  </a:srgbClr>
                </a:solidFill>
                <a:latin typeface="汉仪旗黑-95S" panose="00020600040101010101" charset="-122"/>
                <a:ea typeface="汉仪旗黑-95S" panose="00020600040101010101" charset="-122"/>
                <a:cs typeface="汉仪旗黑-80S" panose="00020600040101010101" charset="-122"/>
                <a:sym typeface="汉仪旗黑-80S" panose="00020600040101010101" charset="-122"/>
              </a:endParaRPr>
            </a:p>
          </p:txBody>
        </p:sp>
        <p:pic>
          <p:nvPicPr>
            <p:cNvPr id="43" name="图片 42" descr="D:\2024回校宣讲\pho\热烈庆祝中南大学合并组建23周年！_4_苟始_来自小红书网页版.jpg热烈庆祝中南大学合并组建23周年！_4_苟始_来自小红书网页版"/>
            <p:cNvPicPr>
              <a:picLocks noChangeAspect="1"/>
            </p:cNvPicPr>
            <p:nvPr/>
          </p:nvPicPr>
          <p:blipFill rotWithShape="1">
            <a:blip r:embed="rId4"/>
            <a:srcRect t="12513" b="12513"/>
            <a:stretch>
              <a:fillRect/>
            </a:stretch>
          </p:blipFill>
          <p:spPr>
            <a:xfrm>
              <a:off x="10462704" y="1754831"/>
              <a:ext cx="1021428" cy="1021428"/>
            </a:xfrm>
            <a:custGeom>
              <a:avLst/>
              <a:gdLst>
                <a:gd name="connsiteX0" fmla="*/ 1805906 w 3611812"/>
                <a:gd name="connsiteY0" fmla="*/ 0 h 3611812"/>
                <a:gd name="connsiteX1" fmla="*/ 3611812 w 3611812"/>
                <a:gd name="connsiteY1" fmla="*/ 1805906 h 3611812"/>
                <a:gd name="connsiteX2" fmla="*/ 1805906 w 3611812"/>
                <a:gd name="connsiteY2" fmla="*/ 3611812 h 3611812"/>
                <a:gd name="connsiteX3" fmla="*/ 0 w 3611812"/>
                <a:gd name="connsiteY3" fmla="*/ 1805906 h 3611812"/>
                <a:gd name="connsiteX4" fmla="*/ 1805906 w 3611812"/>
                <a:gd name="connsiteY4" fmla="*/ 0 h 361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1812" h="3611812">
                  <a:moveTo>
                    <a:pt x="1805906" y="0"/>
                  </a:moveTo>
                  <a:cubicBezTo>
                    <a:pt x="2803280" y="0"/>
                    <a:pt x="3611812" y="808532"/>
                    <a:pt x="3611812" y="1805906"/>
                  </a:cubicBezTo>
                  <a:cubicBezTo>
                    <a:pt x="3611812" y="2803280"/>
                    <a:pt x="2803280" y="3611812"/>
                    <a:pt x="1805906" y="3611812"/>
                  </a:cubicBezTo>
                  <a:cubicBezTo>
                    <a:pt x="808532" y="3611812"/>
                    <a:pt x="0" y="2803280"/>
                    <a:pt x="0" y="1805906"/>
                  </a:cubicBezTo>
                  <a:cubicBezTo>
                    <a:pt x="0" y="808532"/>
                    <a:pt x="808532" y="0"/>
                    <a:pt x="1805906" y="0"/>
                  </a:cubicBezTo>
                  <a:close/>
                </a:path>
              </a:pathLst>
            </a:custGeom>
          </p:spPr>
        </p:pic>
        <p:pic>
          <p:nvPicPr>
            <p:cNvPr id="2" name="图片 1" descr="D:\2024回校宣讲\pho\热烈庆祝中南大学合并组建23周年！_2_苟始_来自小红书网页版.jpg热烈庆祝中南大学合并组建23周年！_2_苟始_来自小红书网页版"/>
            <p:cNvPicPr>
              <a:picLocks noChangeAspect="1"/>
            </p:cNvPicPr>
            <p:nvPr/>
          </p:nvPicPr>
          <p:blipFill>
            <a:blip r:embed="rId5"/>
            <a:srcRect l="16771" r="16771"/>
            <a:stretch>
              <a:fillRect/>
            </a:stretch>
          </p:blipFill>
          <p:spPr>
            <a:xfrm>
              <a:off x="9114962" y="1754831"/>
              <a:ext cx="1021428" cy="1021428"/>
            </a:xfrm>
            <a:custGeom>
              <a:avLst/>
              <a:gdLst>
                <a:gd name="connsiteX0" fmla="*/ 1805906 w 3611812"/>
                <a:gd name="connsiteY0" fmla="*/ 0 h 3611812"/>
                <a:gd name="connsiteX1" fmla="*/ 3611812 w 3611812"/>
                <a:gd name="connsiteY1" fmla="*/ 1805906 h 3611812"/>
                <a:gd name="connsiteX2" fmla="*/ 1805906 w 3611812"/>
                <a:gd name="connsiteY2" fmla="*/ 3611812 h 3611812"/>
                <a:gd name="connsiteX3" fmla="*/ 0 w 3611812"/>
                <a:gd name="connsiteY3" fmla="*/ 1805906 h 3611812"/>
                <a:gd name="connsiteX4" fmla="*/ 1805906 w 3611812"/>
                <a:gd name="connsiteY4" fmla="*/ 0 h 361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1812" h="3611812">
                  <a:moveTo>
                    <a:pt x="1805906" y="0"/>
                  </a:moveTo>
                  <a:cubicBezTo>
                    <a:pt x="2803280" y="0"/>
                    <a:pt x="3611812" y="808532"/>
                    <a:pt x="3611812" y="1805906"/>
                  </a:cubicBezTo>
                  <a:cubicBezTo>
                    <a:pt x="3611812" y="2803280"/>
                    <a:pt x="2803280" y="3611812"/>
                    <a:pt x="1805906" y="3611812"/>
                  </a:cubicBezTo>
                  <a:cubicBezTo>
                    <a:pt x="808532" y="3611812"/>
                    <a:pt x="0" y="2803280"/>
                    <a:pt x="0" y="1805906"/>
                  </a:cubicBezTo>
                  <a:cubicBezTo>
                    <a:pt x="0" y="808532"/>
                    <a:pt x="808532" y="0"/>
                    <a:pt x="1805906" y="0"/>
                  </a:cubicBezTo>
                  <a:close/>
                </a:path>
              </a:pathLst>
            </a:custGeom>
          </p:spPr>
        </p:pic>
        <p:pic>
          <p:nvPicPr>
            <p:cNvPr id="3" name="图片 2" descr="D:\2024回校宣讲\pho\热烈庆祝中南大学合并组建23周年！_7_苟始_来自小红书网页版.jpg热烈庆祝中南大学合并组建23周年！_7_苟始_来自小红书网页版"/>
            <p:cNvPicPr>
              <a:picLocks noChangeAspect="1"/>
            </p:cNvPicPr>
            <p:nvPr/>
          </p:nvPicPr>
          <p:blipFill rotWithShape="1">
            <a:blip r:embed="rId6"/>
            <a:srcRect l="16771" r="16771"/>
            <a:stretch>
              <a:fillRect/>
            </a:stretch>
          </p:blipFill>
          <p:spPr>
            <a:xfrm>
              <a:off x="7767220" y="1754831"/>
              <a:ext cx="1021428" cy="1021428"/>
            </a:xfrm>
            <a:custGeom>
              <a:avLst/>
              <a:gdLst>
                <a:gd name="connsiteX0" fmla="*/ 1805906 w 3611812"/>
                <a:gd name="connsiteY0" fmla="*/ 0 h 3611812"/>
                <a:gd name="connsiteX1" fmla="*/ 3611812 w 3611812"/>
                <a:gd name="connsiteY1" fmla="*/ 1805906 h 3611812"/>
                <a:gd name="connsiteX2" fmla="*/ 1805906 w 3611812"/>
                <a:gd name="connsiteY2" fmla="*/ 3611812 h 3611812"/>
                <a:gd name="connsiteX3" fmla="*/ 0 w 3611812"/>
                <a:gd name="connsiteY3" fmla="*/ 1805906 h 3611812"/>
                <a:gd name="connsiteX4" fmla="*/ 1805906 w 3611812"/>
                <a:gd name="connsiteY4" fmla="*/ 0 h 361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1812" h="3611812">
                  <a:moveTo>
                    <a:pt x="1805906" y="0"/>
                  </a:moveTo>
                  <a:cubicBezTo>
                    <a:pt x="2803280" y="0"/>
                    <a:pt x="3611812" y="808532"/>
                    <a:pt x="3611812" y="1805906"/>
                  </a:cubicBezTo>
                  <a:cubicBezTo>
                    <a:pt x="3611812" y="2803280"/>
                    <a:pt x="2803280" y="3611812"/>
                    <a:pt x="1805906" y="3611812"/>
                  </a:cubicBezTo>
                  <a:cubicBezTo>
                    <a:pt x="808532" y="3611812"/>
                    <a:pt x="0" y="2803280"/>
                    <a:pt x="0" y="1805906"/>
                  </a:cubicBezTo>
                  <a:cubicBezTo>
                    <a:pt x="0" y="808532"/>
                    <a:pt x="808532" y="0"/>
                    <a:pt x="1805906" y="0"/>
                  </a:cubicBezTo>
                  <a:close/>
                </a:path>
              </a:pathLst>
            </a:custGeom>
          </p:spPr>
        </p:pic>
      </p:grpSp>
      <p:sp>
        <p:nvSpPr>
          <p:cNvPr id="45" name="文本框 44"/>
          <p:cNvSpPr txBox="1"/>
          <p:nvPr/>
        </p:nvSpPr>
        <p:spPr>
          <a:xfrm>
            <a:off x="6673682" y="714396"/>
            <a:ext cx="487356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；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1546804" y="258619"/>
            <a:ext cx="311044" cy="181443"/>
            <a:chOff x="11378008" y="359904"/>
            <a:chExt cx="311044" cy="181443"/>
          </a:xfrm>
        </p:grpSpPr>
        <p:sp>
          <p:nvSpPr>
            <p:cNvPr id="48" name="任意形状 73"/>
            <p:cNvSpPr/>
            <p:nvPr/>
          </p:nvSpPr>
          <p:spPr>
            <a:xfrm flipH="1">
              <a:off x="11378008" y="359904"/>
              <a:ext cx="311044" cy="8640"/>
            </a:xfrm>
            <a:custGeom>
              <a:avLst/>
              <a:gdLst>
                <a:gd name="connsiteX0" fmla="*/ 0 w 311044"/>
                <a:gd name="connsiteY0" fmla="*/ 0 h 8640"/>
                <a:gd name="connsiteX1" fmla="*/ 311045 w 311044"/>
                <a:gd name="connsiteY1" fmla="*/ 0 h 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1044" h="8640">
                  <a:moveTo>
                    <a:pt x="0" y="0"/>
                  </a:moveTo>
                  <a:lnTo>
                    <a:pt x="311045" y="0"/>
                  </a:lnTo>
                </a:path>
              </a:pathLst>
            </a:custGeom>
            <a:solidFill>
              <a:schemeClr val="bg1"/>
            </a:solidFill>
            <a:ln w="34131" cap="rnd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49" name="任意形状 75"/>
            <p:cNvSpPr/>
            <p:nvPr/>
          </p:nvSpPr>
          <p:spPr>
            <a:xfrm flipH="1">
              <a:off x="11481689" y="446306"/>
              <a:ext cx="207363" cy="8640"/>
            </a:xfrm>
            <a:custGeom>
              <a:avLst/>
              <a:gdLst>
                <a:gd name="connsiteX0" fmla="*/ 0 w 207363"/>
                <a:gd name="connsiteY0" fmla="*/ 0 h 8640"/>
                <a:gd name="connsiteX1" fmla="*/ 207363 w 207363"/>
                <a:gd name="connsiteY1" fmla="*/ 0 h 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7363" h="8640">
                  <a:moveTo>
                    <a:pt x="0" y="0"/>
                  </a:moveTo>
                  <a:lnTo>
                    <a:pt x="207363" y="0"/>
                  </a:lnTo>
                </a:path>
              </a:pathLst>
            </a:custGeom>
            <a:solidFill>
              <a:schemeClr val="bg1"/>
            </a:solidFill>
            <a:ln w="34131" cap="rnd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0" name="任意形状 76"/>
            <p:cNvSpPr/>
            <p:nvPr/>
          </p:nvSpPr>
          <p:spPr>
            <a:xfrm flipH="1">
              <a:off x="11619931" y="532707"/>
              <a:ext cx="69121" cy="8640"/>
            </a:xfrm>
            <a:custGeom>
              <a:avLst/>
              <a:gdLst>
                <a:gd name="connsiteX0" fmla="*/ 0 w 69121"/>
                <a:gd name="connsiteY0" fmla="*/ 0 h 8640"/>
                <a:gd name="connsiteX1" fmla="*/ 69121 w 69121"/>
                <a:gd name="connsiteY1" fmla="*/ 0 h 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121" h="8640">
                  <a:moveTo>
                    <a:pt x="0" y="0"/>
                  </a:moveTo>
                  <a:lnTo>
                    <a:pt x="69121" y="0"/>
                  </a:lnTo>
                </a:path>
              </a:pathLst>
            </a:custGeom>
            <a:solidFill>
              <a:schemeClr val="bg1"/>
            </a:solidFill>
            <a:ln w="34131" cap="rnd">
              <a:solidFill>
                <a:schemeClr val="bg1">
                  <a:lumMod val="8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66041" y="637810"/>
            <a:ext cx="6635970" cy="2651825"/>
            <a:chOff x="718441" y="547574"/>
            <a:chExt cx="6635970" cy="2651825"/>
          </a:xfrm>
          <a:noFill/>
        </p:grpSpPr>
        <p:grpSp>
          <p:nvGrpSpPr>
            <p:cNvPr id="40" name="组合 39"/>
            <p:cNvGrpSpPr/>
            <p:nvPr/>
          </p:nvGrpSpPr>
          <p:grpSpPr>
            <a:xfrm>
              <a:off x="718441" y="624244"/>
              <a:ext cx="6635970" cy="2575155"/>
              <a:chOff x="718441" y="698153"/>
              <a:chExt cx="6635970" cy="2575155"/>
            </a:xfrm>
            <a:grpFill/>
          </p:grpSpPr>
          <p:sp>
            <p:nvSpPr>
              <p:cNvPr id="12" name="文本框 11"/>
              <p:cNvSpPr txBox="1"/>
              <p:nvPr/>
            </p:nvSpPr>
            <p:spPr>
              <a:xfrm>
                <a:off x="777496" y="1704858"/>
                <a:ext cx="5854687" cy="156845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en-US" altLang="zh-CN" sz="9600" dirty="0">
                    <a:latin typeface="华文新魏" panose="02010800040101010101" charset="-122"/>
                    <a:ea typeface="华文新魏" panose="020108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</a:t>
                </a:r>
                <a:r>
                  <a:rPr lang="zh-CN" altLang="en-US" sz="9600" dirty="0">
                    <a:latin typeface="汉仪颜楷简" panose="00020600040101010101" charset="-122"/>
                    <a:ea typeface="汉仪颜楷简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中南大学</a:t>
                </a:r>
                <a:endParaRPr lang="zh-CN" altLang="en-US" sz="9600" dirty="0">
                  <a:latin typeface="汉仪颜楷简" panose="00020600040101010101" charset="-122"/>
                  <a:ea typeface="汉仪颜楷简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718441" y="698153"/>
                <a:ext cx="6635970" cy="1106805"/>
                <a:chOff x="956156" y="698153"/>
                <a:chExt cx="6635970" cy="1106805"/>
              </a:xfrm>
              <a:grpFill/>
            </p:grpSpPr>
            <p:sp>
              <p:nvSpPr>
                <p:cNvPr id="11" name="文本框 10"/>
                <p:cNvSpPr txBox="1"/>
                <p:nvPr/>
              </p:nvSpPr>
              <p:spPr>
                <a:xfrm>
                  <a:off x="956156" y="698153"/>
                  <a:ext cx="6635970" cy="110680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4000" dirty="0">
                      <a:solidFill>
                        <a:srgbClr val="005FAC"/>
                      </a:solidFill>
                      <a:latin typeface="汉仪旗黑-95S" panose="00020600040101010101" charset="-122"/>
                      <a:ea typeface="汉仪旗黑-95S" panose="00020600040101010101" charset="-122"/>
                      <a:cs typeface="汉仪旗黑X1-55W" panose="00020600040101010101" pitchFamily="18" charset="-122"/>
                      <a:sym typeface="汉仪旗黑-95S" panose="00020600040101010101" charset="-122"/>
                    </a:rPr>
                    <a:t>  </a:t>
                  </a:r>
                  <a:r>
                    <a:rPr lang="en-US" altLang="zh-CN" sz="4000" dirty="0">
                      <a:solidFill>
                        <a:srgbClr val="12458F"/>
                      </a:solidFill>
                      <a:latin typeface="Arial Black" panose="020B0A04020102020204" charset="0"/>
                      <a:ea typeface="Microsoft JhengHei UI Light" panose="020B0304030504040204" charset="-120"/>
                      <a:cs typeface="Arial Black" panose="020B0A04020102020204" charset="0"/>
                      <a:sym typeface="汉仪旗黑-95S" panose="00020600040101010101" charset="-122"/>
                    </a:rPr>
                    <a:t>CENTRAL SOUTH</a:t>
                  </a:r>
                  <a:endParaRPr lang="en-US" altLang="zh-CN" sz="4000" dirty="0">
                    <a:solidFill>
                      <a:srgbClr val="12458F"/>
                    </a:solidFill>
                    <a:latin typeface="Arial Black" panose="020B0A04020102020204" charset="0"/>
                    <a:ea typeface="Microsoft JhengHei UI Light" panose="020B0304030504040204" charset="-120"/>
                    <a:cs typeface="Arial Black" panose="020B0A04020102020204" charset="0"/>
                    <a:sym typeface="汉仪旗黑-95S" panose="00020600040101010101" charset="-122"/>
                  </a:endParaRPr>
                </a:p>
                <a:p>
                  <a:r>
                    <a:rPr lang="en-US" altLang="zh-CN" sz="2600" dirty="0">
                      <a:solidFill>
                        <a:srgbClr val="12458F"/>
                      </a:solidFill>
                      <a:latin typeface="Arial Black" panose="020B0A04020102020204" charset="0"/>
                      <a:ea typeface="Microsoft JhengHei UI Light" panose="020B0304030504040204" charset="-120"/>
                      <a:cs typeface="Arial Black" panose="020B0A04020102020204" charset="0"/>
                      <a:sym typeface="汉仪旗黑-95S" panose="00020600040101010101" charset="-122"/>
                    </a:rPr>
                    <a:t>     UNIVERSITY</a:t>
                  </a:r>
                  <a:endParaRPr lang="en-US" altLang="zh-CN" sz="2600" dirty="0">
                    <a:solidFill>
                      <a:srgbClr val="12458F"/>
                    </a:solidFill>
                    <a:latin typeface="Arial Black" panose="020B0A04020102020204" charset="0"/>
                    <a:ea typeface="Microsoft JhengHei UI Light" panose="020B0304030504040204" charset="-120"/>
                    <a:cs typeface="Arial Black" panose="020B0A04020102020204" charset="0"/>
                    <a:sym typeface="汉仪旗黑-95S" panose="00020600040101010101" charset="-122"/>
                  </a:endParaRPr>
                </a:p>
              </p:txBody>
            </p:sp>
            <p:grpSp>
              <p:nvGrpSpPr>
                <p:cNvPr id="26" name="组合 25"/>
                <p:cNvGrpSpPr/>
                <p:nvPr/>
              </p:nvGrpSpPr>
              <p:grpSpPr>
                <a:xfrm>
                  <a:off x="3645149" y="1026733"/>
                  <a:ext cx="2273176" cy="449573"/>
                  <a:chOff x="701599" y="1674796"/>
                  <a:chExt cx="2511168" cy="449573"/>
                </a:xfrm>
                <a:grpFill/>
              </p:grpSpPr>
              <p:sp>
                <p:nvSpPr>
                  <p:cNvPr id="27" name="圆角矩形 62"/>
                  <p:cNvSpPr/>
                  <p:nvPr/>
                </p:nvSpPr>
                <p:spPr>
                  <a:xfrm>
                    <a:off x="766146" y="1674796"/>
                    <a:ext cx="2382073" cy="449573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 dirty="0">
                      <a:latin typeface="汉仪旗黑X1-55W" panose="00020600040101010101" pitchFamily="18" charset="-122"/>
                    </a:endParaRPr>
                  </a:p>
                </p:txBody>
              </p:sp>
              <p:sp>
                <p:nvSpPr>
                  <p:cNvPr id="28" name="文本框 27"/>
                  <p:cNvSpPr txBox="1"/>
                  <p:nvPr/>
                </p:nvSpPr>
                <p:spPr>
                  <a:xfrm>
                    <a:off x="701599" y="1714916"/>
                    <a:ext cx="2511168" cy="368300"/>
                  </a:xfrm>
                  <a:prstGeom prst="rect">
                    <a:avLst/>
                  </a:prstGeom>
                  <a:grp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zh-CN" altLang="en-US" dirty="0">
                      <a:solidFill>
                        <a:schemeClr val="bg1"/>
                      </a:solidFill>
                      <a:latin typeface="汉仪旗黑-80S" panose="00020600040101010101" charset="-122"/>
                      <a:ea typeface="汉仪旗黑-80S" panose="00020600040101010101" charset="-122"/>
                      <a:cs typeface="汉仪旗黑-80S" panose="00020600040101010101" charset="-122"/>
                      <a:sym typeface="汉仪旗黑-80S" panose="00020600040101010101" charset="-122"/>
                    </a:endParaRPr>
                  </a:p>
                </p:txBody>
              </p:sp>
            </p:grpSp>
          </p:grpSp>
        </p:grpSp>
        <p:grpSp>
          <p:nvGrpSpPr>
            <p:cNvPr id="56" name="组合 55"/>
            <p:cNvGrpSpPr/>
            <p:nvPr/>
          </p:nvGrpSpPr>
          <p:grpSpPr>
            <a:xfrm>
              <a:off x="901366" y="547574"/>
              <a:ext cx="839057" cy="91042"/>
              <a:chOff x="-1104900" y="0"/>
              <a:chExt cx="1404542" cy="152400"/>
            </a:xfrm>
            <a:grpFill/>
          </p:grpSpPr>
          <p:sp>
            <p:nvSpPr>
              <p:cNvPr id="51" name="椭圆 50"/>
              <p:cNvSpPr/>
              <p:nvPr/>
            </p:nvSpPr>
            <p:spPr>
              <a:xfrm>
                <a:off x="-1104900" y="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-687519" y="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-270138" y="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147242" y="0"/>
                <a:ext cx="152400" cy="15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</p:grpSp>
      </p:grpSp>
      <p:sp>
        <p:nvSpPr>
          <p:cNvPr id="60" name="文本框 59"/>
          <p:cNvSpPr txBox="1"/>
          <p:nvPr/>
        </p:nvSpPr>
        <p:spPr>
          <a:xfrm>
            <a:off x="2778015" y="6442501"/>
            <a:ext cx="663597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CENTRAL SOUTH UNIVERSITY</a:t>
            </a:r>
            <a:endParaRPr lang="zh-CN" altLang="en-US" sz="1200" dirty="0">
              <a:solidFill>
                <a:schemeClr val="bg1"/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874769" y="6581000"/>
            <a:ext cx="4442462" cy="0"/>
            <a:chOff x="3883391" y="6581000"/>
            <a:chExt cx="4442462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3883391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85370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6" name="图片 85" descr="中南大学logo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8538210" y="137160"/>
            <a:ext cx="3009265" cy="946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751" b="46547"/>
          <a:stretch>
            <a:fillRect/>
          </a:stretch>
        </p:blipFill>
        <p:spPr>
          <a:xfrm>
            <a:off x="0" y="3586639"/>
            <a:ext cx="12192000" cy="3271361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1127275" y="6489958"/>
            <a:ext cx="839057" cy="91042"/>
            <a:chOff x="-1104900" y="0"/>
            <a:chExt cx="1404542" cy="152400"/>
          </a:xfrm>
          <a:solidFill>
            <a:srgbClr val="959DA4"/>
          </a:solidFill>
        </p:grpSpPr>
        <p:sp>
          <p:nvSpPr>
            <p:cNvPr id="51" name="椭圆 50"/>
            <p:cNvSpPr/>
            <p:nvPr/>
          </p:nvSpPr>
          <p:spPr>
            <a:xfrm>
              <a:off x="-1104900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687519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270138" y="0"/>
              <a:ext cx="152400" cy="152400"/>
            </a:xfrm>
            <a:prstGeom prst="ellipse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47242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778015" y="6442501"/>
            <a:ext cx="663597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CENTRAL SOUTH UNIVERSITY</a:t>
            </a:r>
            <a:endParaRPr lang="zh-CN" altLang="en-US" sz="1200" dirty="0">
              <a:solidFill>
                <a:schemeClr val="bg1"/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874769" y="6581000"/>
            <a:ext cx="4442462" cy="0"/>
            <a:chOff x="3883391" y="6581000"/>
            <a:chExt cx="4442462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3883391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85370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41313" y="240570"/>
            <a:ext cx="12007837" cy="547097"/>
            <a:chOff x="241313" y="240570"/>
            <a:chExt cx="12007837" cy="547097"/>
          </a:xfrm>
        </p:grpSpPr>
        <p:sp>
          <p:nvSpPr>
            <p:cNvPr id="5" name="文本框 4"/>
            <p:cNvSpPr txBox="1"/>
            <p:nvPr/>
          </p:nvSpPr>
          <p:spPr>
            <a:xfrm>
              <a:off x="241313" y="265697"/>
              <a:ext cx="585468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汉仪颜楷简" panose="00020600040101010101" charset="-122"/>
                  <a:ea typeface="汉仪颜楷简" panose="00020600040101010101" charset="-122"/>
                  <a:cs typeface="汉仪旗黑-80S" panose="00020600040101010101" charset="-122"/>
                  <a:sym typeface="汉仪旗黑-80S" panose="00020600040101010101" charset="-122"/>
                </a:rPr>
                <a:t>优势学科</a:t>
              </a:r>
              <a:endParaRPr lang="zh-CN" altLang="en-US" sz="2800" dirty="0">
                <a:latin typeface="汉仪颜楷简" panose="00020600040101010101" charset="-122"/>
                <a:ea typeface="汉仪颜楷简" panose="00020600040101010101" charset="-122"/>
                <a:cs typeface="汉仪旗黑-80S" panose="00020600040101010101" charset="-122"/>
                <a:sym typeface="汉仪旗黑-80S" panose="0002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41394" y="240570"/>
              <a:ext cx="4954705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-80S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1941395" y="611953"/>
              <a:ext cx="10307755" cy="45719"/>
            </a:xfrm>
            <a:prstGeom prst="rect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20319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rgbClr val="062C87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 </a:t>
              </a:r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</p:txBody>
        </p:sp>
      </p:grpSp>
      <p:pic>
        <p:nvPicPr>
          <p:cNvPr id="2" name="图片 1" descr="D:\2024回校宣讲\pho\gaotietou-n.pnggaotietou-n"/>
          <p:cNvPicPr>
            <a:picLocks noChangeAspect="1"/>
          </p:cNvPicPr>
          <p:nvPr/>
        </p:nvPicPr>
        <p:blipFill rotWithShape="1">
          <a:blip r:embed="rId2"/>
          <a:srcRect l="37046" r="37046"/>
          <a:stretch>
            <a:fillRect/>
          </a:stretch>
        </p:blipFill>
        <p:spPr>
          <a:xfrm>
            <a:off x="8166958" y="1116153"/>
            <a:ext cx="3753853" cy="5129894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 flipH="1">
            <a:off x="4844715" y="1134181"/>
            <a:ext cx="3152272" cy="5066147"/>
          </a:xfrm>
          <a:prstGeom prst="roundRect">
            <a:avLst>
              <a:gd name="adj" fmla="val 471"/>
            </a:avLst>
          </a:prstGeom>
          <a:solidFill>
            <a:srgbClr val="062C8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汉仪旗黑X1-55W" panose="00020600040101010101" pitchFamily="18" charset="-122"/>
              <a:cs typeface="汉仪旗黑X1-55W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285" y="1907540"/>
            <a:ext cx="3559175" cy="3969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中南大学</a:t>
            </a: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拥有</a:t>
            </a:r>
            <a:r>
              <a:rPr lang="zh-CN" altLang="en-US" sz="1400" dirty="0">
                <a:solidFill>
                  <a:srgbClr val="C00000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支撑中国高铁领跑世界</a:t>
            </a: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的轨道交通学科体系群，为高速铁路、青藏铁路、城际轨道等重大工程建设和发展作出了重要贡献</a:t>
            </a:r>
            <a:endParaRPr lang="zh-CN" altLang="en-US" sz="1400" dirty="0"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在轨道交通行业，中南大学研建了世界上规模最大、国内唯一的“列车气动性能模拟动模型试验装置”；在修建天路——青藏铁路的工地上，</a:t>
            </a:r>
            <a:r>
              <a:rPr lang="zh-CN" altLang="en-US" sz="1400" dirty="0">
                <a:solidFill>
                  <a:srgbClr val="C00000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70%</a:t>
            </a: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的技术骨干毕业于中南大学；2016年央视三次录制中南大学参与中国高铁研发的纪录片，介绍了中南大学交通运输工程学院在其中所发挥的重要作用。</a:t>
            </a:r>
            <a:endParaRPr lang="zh-CN" altLang="en-US" sz="1400" dirty="0"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670" y="1456671"/>
            <a:ext cx="437284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62C87"/>
                </a:solidFill>
                <a:latin typeface="汉仪旗黑-80S" panose="00020600040101010101" charset="-122"/>
                <a:ea typeface="汉仪旗黑-80S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rPr>
              <a:t>   </a:t>
            </a:r>
            <a:r>
              <a:rPr lang="zh-CN" altLang="en-US" sz="2800" dirty="0">
                <a:solidFill>
                  <a:srgbClr val="062C87"/>
                </a:solidFill>
                <a:latin typeface="汉仪颜楷简" panose="00020600040101010101" charset="-122"/>
                <a:ea typeface="汉仪颜楷简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rPr>
              <a:t>轨道交通学科群</a:t>
            </a:r>
            <a:endParaRPr lang="zh-CN" altLang="en-US" sz="2800" dirty="0">
              <a:solidFill>
                <a:srgbClr val="062C87"/>
              </a:solidFill>
              <a:latin typeface="汉仪颜楷简" panose="00020600040101010101" charset="-122"/>
              <a:ea typeface="汉仪颜楷简" panose="00020600040101010101" charset="-122"/>
              <a:cs typeface="汉仪旗黑X1-55W" panose="00020600040101010101" pitchFamily="18" charset="-122"/>
              <a:sym typeface="汉仪旗黑-80S" panose="0002060004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184665" y="1605556"/>
            <a:ext cx="2492058" cy="3845365"/>
            <a:chOff x="5184665" y="1458889"/>
            <a:chExt cx="2492058" cy="3845365"/>
          </a:xfrm>
        </p:grpSpPr>
        <p:grpSp>
          <p:nvGrpSpPr>
            <p:cNvPr id="10" name="组合 9"/>
            <p:cNvGrpSpPr/>
            <p:nvPr/>
          </p:nvGrpSpPr>
          <p:grpSpPr>
            <a:xfrm>
              <a:off x="5184665" y="1458889"/>
              <a:ext cx="2472373" cy="1571541"/>
              <a:chOff x="5051375" y="1458889"/>
              <a:chExt cx="2472373" cy="1571541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5051376" y="1831550"/>
                <a:ext cx="2472372" cy="1198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学</a:t>
                </a:r>
                <a:r>
                  <a:rPr lang="zh-CN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校</a:t>
                </a:r>
                <a:r>
                  <a:rPr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拥有“交通运输工程”一级学科国家重点学科，是国家“双一流”建设学科，202</a:t>
                </a:r>
                <a:r>
                  <a:rPr 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3</a:t>
                </a:r>
                <a:r>
                  <a:rPr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年软科世界一流学科排名</a:t>
                </a:r>
                <a:r>
                  <a:rPr lang="zh-CN" sz="1200" dirty="0">
                    <a:solidFill>
                      <a:srgbClr val="FFC000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全球</a:t>
                </a:r>
                <a:r>
                  <a:rPr lang="en-US" sz="1200" dirty="0">
                    <a:solidFill>
                      <a:srgbClr val="FFC000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29</a:t>
                </a:r>
                <a:r>
                  <a:rPr sz="1200" dirty="0">
                    <a:solidFill>
                      <a:srgbClr val="FFC000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位</a:t>
                </a:r>
                <a:endParaRPr sz="1200" dirty="0">
                  <a:solidFill>
                    <a:srgbClr val="FFC000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051375" y="1458889"/>
                <a:ext cx="2472372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学科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基础</a:t>
                </a:r>
                <a:endParaRPr lang="zh-CN" altLang="en-US" sz="2400" dirty="0">
                  <a:solidFill>
                    <a:schemeClr val="bg1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184665" y="3030280"/>
              <a:ext cx="2492058" cy="1641229"/>
              <a:chOff x="5051375" y="1498259"/>
              <a:chExt cx="2492058" cy="1641229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5071061" y="1897312"/>
                <a:ext cx="2472372" cy="1242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   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学院拥有</a:t>
                </a:r>
                <a:r>
                  <a:rPr lang="zh-CN" altLang="en-US" sz="1200" dirty="0">
                    <a:solidFill>
                      <a:srgbClr val="FFC000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自主设计、全世界规模最大、国内唯一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“列车空气动力性能及撞击模拟实验装置”。近年来，学院承担了国家支撑、国家“973”、国家“863”重大专项、“985”科技创新平台建设项目、国家自然科学基金重大项目等一系列国家和省部级重大课题</a:t>
                </a:r>
                <a:endParaRPr lang="zh-CN" altLang="en-US" sz="12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051375" y="1498259"/>
                <a:ext cx="2472372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科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创能力</a:t>
                </a:r>
                <a:endParaRPr lang="zh-CN" altLang="en-US" sz="2400" dirty="0">
                  <a:solidFill>
                    <a:schemeClr val="bg1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184665" y="4522931"/>
              <a:ext cx="2472373" cy="781323"/>
              <a:chOff x="5051375" y="1458889"/>
              <a:chExt cx="2472373" cy="781323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5051376" y="1871912"/>
                <a:ext cx="2472372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endParaRPr lang="zh-CN" altLang="en-US" sz="12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5051375" y="1458889"/>
                <a:ext cx="2472372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zh-CN" altLang="en-US" sz="2400" dirty="0">
                  <a:solidFill>
                    <a:schemeClr val="bg1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</p:grpSp>
      <p:pic>
        <p:nvPicPr>
          <p:cNvPr id="86" name="图片 85" descr="中南大学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71405" y="-20955"/>
            <a:ext cx="2158365" cy="6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751" b="46547"/>
          <a:stretch>
            <a:fillRect/>
          </a:stretch>
        </p:blipFill>
        <p:spPr>
          <a:xfrm>
            <a:off x="0" y="3586639"/>
            <a:ext cx="12192000" cy="3271361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1127275" y="6489958"/>
            <a:ext cx="839057" cy="91042"/>
            <a:chOff x="-1104900" y="0"/>
            <a:chExt cx="1404542" cy="152400"/>
          </a:xfrm>
          <a:solidFill>
            <a:srgbClr val="959DA4"/>
          </a:solidFill>
        </p:grpSpPr>
        <p:sp>
          <p:nvSpPr>
            <p:cNvPr id="51" name="椭圆 50"/>
            <p:cNvSpPr/>
            <p:nvPr/>
          </p:nvSpPr>
          <p:spPr>
            <a:xfrm>
              <a:off x="-1104900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687519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270138" y="0"/>
              <a:ext cx="152400" cy="152400"/>
            </a:xfrm>
            <a:prstGeom prst="ellipse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47242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778015" y="6442501"/>
            <a:ext cx="663597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CENTRAL SOUTH UNIVERSITY</a:t>
            </a:r>
            <a:endParaRPr lang="zh-CN" altLang="en-US" sz="1200" dirty="0">
              <a:solidFill>
                <a:schemeClr val="bg1"/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874769" y="6581000"/>
            <a:ext cx="4442462" cy="0"/>
            <a:chOff x="3883391" y="6581000"/>
            <a:chExt cx="4442462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3883391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85370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41313" y="240570"/>
            <a:ext cx="12007837" cy="547097"/>
            <a:chOff x="241313" y="240570"/>
            <a:chExt cx="12007837" cy="547097"/>
          </a:xfrm>
        </p:grpSpPr>
        <p:sp>
          <p:nvSpPr>
            <p:cNvPr id="5" name="文本框 4"/>
            <p:cNvSpPr txBox="1"/>
            <p:nvPr/>
          </p:nvSpPr>
          <p:spPr>
            <a:xfrm>
              <a:off x="241313" y="265697"/>
              <a:ext cx="585468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汉仪颜楷简" panose="00020600040101010101" charset="-122"/>
                  <a:ea typeface="汉仪颜楷简" panose="00020600040101010101" charset="-122"/>
                  <a:cs typeface="汉仪旗黑-80S" panose="00020600040101010101" charset="-122"/>
                  <a:sym typeface="汉仪旗黑-80S" panose="00020600040101010101" charset="-122"/>
                </a:rPr>
                <a:t>优势学科</a:t>
              </a:r>
              <a:endParaRPr lang="zh-CN" altLang="en-US" sz="2800" dirty="0">
                <a:latin typeface="汉仪颜楷简" panose="00020600040101010101" charset="-122"/>
                <a:ea typeface="汉仪颜楷简" panose="00020600040101010101" charset="-122"/>
                <a:cs typeface="汉仪旗黑-80S" panose="00020600040101010101" charset="-122"/>
                <a:sym typeface="汉仪旗黑-80S" panose="0002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41208" y="240570"/>
              <a:ext cx="4340860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srgbClr val="062C87"/>
                  </a:solidFill>
                  <a:latin typeface="汉仪程行简" panose="00020600040101010101" charset="-122"/>
                  <a:ea typeface="汉仪程行简" panose="00020600040101010101" charset="-122"/>
                  <a:cs typeface="汉仪旗黑X1-55W" panose="00020600040101010101" pitchFamily="18" charset="-122"/>
                  <a:sym typeface="汉仪旗黑-80S" panose="00020600040101010101" charset="-122"/>
                </a:rPr>
                <a:t>新能源</a:t>
              </a:r>
              <a:r>
                <a:rPr lang="zh-CN" altLang="en-US" sz="1600" dirty="0">
                  <a:solidFill>
                    <a:srgbClr val="062C87"/>
                  </a:solidFill>
                  <a:latin typeface="汉仪程行简" panose="00020600040101010101" charset="-122"/>
                  <a:ea typeface="汉仪程行简" panose="00020600040101010101" charset="-122"/>
                  <a:cs typeface="汉仪旗黑X1-55W" panose="00020600040101010101" pitchFamily="18" charset="-122"/>
                  <a:sym typeface="汉仪旗黑-80S" panose="00020600040101010101" charset="-122"/>
                </a:rPr>
                <a:t>领域</a:t>
              </a:r>
              <a:endParaRPr lang="zh-CN" altLang="en-US" sz="1600" dirty="0">
                <a:solidFill>
                  <a:srgbClr val="062C87"/>
                </a:solidFill>
                <a:latin typeface="汉仪程行简" panose="00020600040101010101" charset="-122"/>
                <a:ea typeface="汉仪程行简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1941395" y="599253"/>
              <a:ext cx="10307755" cy="45719"/>
            </a:xfrm>
            <a:prstGeom prst="rect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20319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rgbClr val="062C87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 </a:t>
              </a:r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36487" y="1122822"/>
            <a:ext cx="5645126" cy="4759860"/>
            <a:chOff x="636487" y="688440"/>
            <a:chExt cx="5645126" cy="4759860"/>
          </a:xfrm>
        </p:grpSpPr>
        <p:pic>
          <p:nvPicPr>
            <p:cNvPr id="2" name="图片 1" descr="D:\download\HKXB202111001_354.jpgHKXB202111001_354"/>
            <p:cNvPicPr>
              <a:picLocks noChangeAspect="1"/>
            </p:cNvPicPr>
            <p:nvPr/>
          </p:nvPicPr>
          <p:blipFill rotWithShape="1">
            <a:blip r:embed="rId2"/>
            <a:srcRect l="40002" r="40002"/>
            <a:stretch>
              <a:fillRect/>
            </a:stretch>
          </p:blipFill>
          <p:spPr>
            <a:xfrm>
              <a:off x="636487" y="1363476"/>
              <a:ext cx="5645126" cy="2753172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636487" y="4052762"/>
              <a:ext cx="5645126" cy="1395538"/>
            </a:xfrm>
            <a:prstGeom prst="rect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905196" y="4233370"/>
              <a:ext cx="5107708" cy="1060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如今，全国的众多锂电池企业中，遍布着从中南大学毕业的学生，很多新能源领域的领军人物也都毕业于中南大学。其中最著名的就是比亚迪董事长</a:t>
              </a:r>
              <a:r>
                <a:rPr lang="zh-CN" altLang="en-US" sz="1400" dirty="0">
                  <a:solidFill>
                    <a:srgbClr val="FFC000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王传福</a:t>
              </a:r>
              <a:r>
                <a:rPr lang="zh-CN" altLang="en-US" sz="14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。</a:t>
              </a:r>
              <a:endParaRPr lang="zh-CN" altLang="en-US" sz="14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36487" y="688440"/>
              <a:ext cx="5099814" cy="5835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062C87"/>
                  </a:solidFill>
                  <a:latin typeface="汉仪超粗宋简" panose="02010600000101010101" charset="-122"/>
                  <a:ea typeface="汉仪超粗宋简" panose="02010600000101010101" charset="-122"/>
                  <a:cs typeface="汉仪旗黑X1-55W" panose="00020600040101010101" pitchFamily="18" charset="-122"/>
                  <a:sym typeface="汉仪旗黑-95S" panose="00020600040101010101" charset="-122"/>
                </a:rPr>
                <a:t>中国</a:t>
              </a:r>
              <a:r>
                <a:rPr lang="en-US" altLang="zh-CN" sz="2400" dirty="0">
                  <a:solidFill>
                    <a:schemeClr val="accent6">
                      <a:lumMod val="75000"/>
                    </a:schemeClr>
                  </a:solidFill>
                  <a:latin typeface="汉仪超粗宋简" panose="02010600000101010101" charset="-122"/>
                  <a:ea typeface="汉仪超粗宋简" panose="02010600000101010101" charset="-122"/>
                  <a:cs typeface="汉仪旗黑X1-55W" panose="00020600040101010101" pitchFamily="18" charset="-122"/>
                  <a:sym typeface="汉仪旗黑-95S" panose="00020600040101010101" charset="-122"/>
                </a:rPr>
                <a:t>新能源</a:t>
              </a:r>
              <a:r>
                <a:rPr lang="en-US" altLang="zh-CN" sz="2400" dirty="0">
                  <a:solidFill>
                    <a:srgbClr val="062C87"/>
                  </a:solidFill>
                  <a:latin typeface="汉仪超粗宋简" panose="02010600000101010101" charset="-122"/>
                  <a:ea typeface="汉仪超粗宋简" panose="02010600000101010101" charset="-122"/>
                  <a:cs typeface="汉仪旗黑X1-55W" panose="00020600040101010101" pitchFamily="18" charset="-122"/>
                  <a:sym typeface="汉仪旗黑-95S" panose="00020600040101010101" charset="-122"/>
                </a:rPr>
                <a:t>领域的</a:t>
              </a:r>
              <a:r>
                <a:rPr lang="en-US" altLang="zh-CN" sz="3200" dirty="0">
                  <a:solidFill>
                    <a:srgbClr val="062C87"/>
                  </a:solidFill>
                  <a:latin typeface="汉仪超粗宋简" panose="02010600000101010101" charset="-122"/>
                  <a:ea typeface="汉仪超粗宋简" panose="02010600000101010101" charset="-122"/>
                  <a:cs typeface="汉仪旗黑X1-55W" panose="00020600040101010101" pitchFamily="18" charset="-122"/>
                  <a:sym typeface="汉仪旗黑-95S" panose="00020600040101010101" charset="-122"/>
                </a:rPr>
                <a:t>黄埔军校</a:t>
              </a:r>
              <a:endParaRPr lang="en-US" altLang="zh-CN" sz="3200" dirty="0">
                <a:solidFill>
                  <a:srgbClr val="062C87"/>
                </a:solidFill>
                <a:latin typeface="汉仪超粗宋简" panose="02010600000101010101" charset="-122"/>
                <a:ea typeface="汉仪超粗宋简" panose="02010600000101010101" charset="-122"/>
                <a:cs typeface="汉仪旗黑X1-55W" panose="00020600040101010101" pitchFamily="18" charset="-122"/>
                <a:sym typeface="汉仪旗黑-95S" panose="00020600040101010101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598211" y="1139602"/>
            <a:ext cx="5368863" cy="5721382"/>
            <a:chOff x="6598211" y="1043350"/>
            <a:chExt cx="5368863" cy="5721382"/>
          </a:xfrm>
        </p:grpSpPr>
        <p:grpSp>
          <p:nvGrpSpPr>
            <p:cNvPr id="23" name="组合 22"/>
            <p:cNvGrpSpPr/>
            <p:nvPr/>
          </p:nvGrpSpPr>
          <p:grpSpPr>
            <a:xfrm>
              <a:off x="6598211" y="1043350"/>
              <a:ext cx="4869445" cy="1233844"/>
              <a:chOff x="6598211" y="1294322"/>
              <a:chExt cx="4869445" cy="1233844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7593194" y="1294322"/>
                <a:ext cx="3874462" cy="1233844"/>
                <a:chOff x="7502152" y="1294322"/>
                <a:chExt cx="3874462" cy="1233844"/>
              </a:xfrm>
            </p:grpSpPr>
            <p:sp>
              <p:nvSpPr>
                <p:cNvPr id="9" name="文本框 8"/>
                <p:cNvSpPr txBox="1"/>
                <p:nvPr/>
              </p:nvSpPr>
              <p:spPr>
                <a:xfrm>
                  <a:off x="7502152" y="1606146"/>
                  <a:ext cx="3874462" cy="9220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fontAlgn="t">
                    <a:lnSpc>
                      <a:spcPct val="15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旗黑X1-55W" panose="00020600040101010101" pitchFamily="18" charset="-122"/>
                      <a:ea typeface="汉仪旗黑X1-55W" panose="00020600040101010101" pitchFamily="18" charset="-122"/>
                      <a:cs typeface="汉仪旗黑X1-55W" panose="00020600040101010101" pitchFamily="18" charset="-122"/>
                      <a:sym typeface="汉仪旗黑X1-55W" panose="00020600040101010101" pitchFamily="18" charset="-122"/>
                    </a:rPr>
                    <a:t>电池是能源的储存介质，中南大学依托其冶金工程世界第一学科优势，缔造了一个锂电池军团。全国锂电池企业中，</a:t>
                  </a: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旗黑X1-55W" panose="00020600040101010101" pitchFamily="18" charset="-122"/>
                      <a:ea typeface="汉仪旗黑X1-55W" panose="00020600040101010101" pitchFamily="18" charset="-122"/>
                      <a:cs typeface="汉仪旗黑X1-55W" panose="00020600040101010101" pitchFamily="18" charset="-122"/>
                      <a:sym typeface="汉仪旗黑X1-55W" panose="00020600040101010101" pitchFamily="18" charset="-122"/>
                    </a:rPr>
                    <a:t>一半以上研发人员出自中南大学。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7502152" y="1294322"/>
                  <a:ext cx="2590844" cy="460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2400" dirty="0">
                      <a:latin typeface="汉仪旗黑-80S" panose="00020600040101010101" charset="-122"/>
                      <a:ea typeface="汉仪旗黑-80S" panose="00020600040101010101" charset="-122"/>
                      <a:sym typeface="汉仪旗黑-80S" panose="00020600040101010101" charset="-122"/>
                    </a:rPr>
                    <a:t>学科底层</a:t>
                  </a:r>
                  <a:r>
                    <a:rPr lang="zh-CN" altLang="en-US" sz="2400" dirty="0">
                      <a:latin typeface="汉仪旗黑-80S" panose="00020600040101010101" charset="-122"/>
                      <a:ea typeface="汉仪旗黑-80S" panose="00020600040101010101" charset="-122"/>
                      <a:sym typeface="汉仪旗黑-80S" panose="00020600040101010101" charset="-122"/>
                    </a:rPr>
                    <a:t>支撑</a:t>
                  </a:r>
                  <a:endParaRPr lang="zh-CN" altLang="en-US" sz="2400" dirty="0">
                    <a:latin typeface="汉仪旗黑-80S" panose="00020600040101010101" charset="-122"/>
                    <a:ea typeface="汉仪旗黑-80S" panose="00020600040101010101" charset="-122"/>
                    <a:sym typeface="汉仪旗黑-80S" panose="00020600040101010101" charset="-122"/>
                  </a:endParaRPr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6598211" y="1498962"/>
                <a:ext cx="1033718" cy="579489"/>
                <a:chOff x="8197368" y="1363801"/>
                <a:chExt cx="1033718" cy="579489"/>
              </a:xfrm>
            </p:grpSpPr>
            <p:sp>
              <p:nvSpPr>
                <p:cNvPr id="12" name="椭圆 11"/>
                <p:cNvSpPr/>
                <p:nvPr/>
              </p:nvSpPr>
              <p:spPr>
                <a:xfrm flipH="1">
                  <a:off x="8424483" y="1363801"/>
                  <a:ext cx="579488" cy="579489"/>
                </a:xfrm>
                <a:prstGeom prst="ellipse">
                  <a:avLst/>
                </a:prstGeom>
                <a:solidFill>
                  <a:srgbClr val="062C87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汉仪旗黑X1-55W" panose="00020600040101010101" pitchFamily="18" charset="-122"/>
                    <a:cs typeface="汉仪旗黑X1-55W" panose="00020600040101010101" pitchFamily="18" charset="-122"/>
                  </a:endParaRPr>
                </a:p>
              </p:txBody>
            </p:sp>
            <p:sp>
              <p:nvSpPr>
                <p:cNvPr id="13" name="文本框 12"/>
                <p:cNvSpPr txBox="1"/>
                <p:nvPr/>
              </p:nvSpPr>
              <p:spPr>
                <a:xfrm>
                  <a:off x="8197368" y="1468879"/>
                  <a:ext cx="10337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汉仪旗黑-80S" panose="00020600040101010101" charset="-122"/>
                      <a:ea typeface="汉仪旗黑-80S" panose="00020600040101010101" charset="-122"/>
                      <a:cs typeface="汉仪旗黑X1-55W" panose="00020600040101010101" pitchFamily="18" charset="-122"/>
                      <a:sym typeface="汉仪旗黑-80S" panose="00020600040101010101" charset="-122"/>
                    </a:rPr>
                    <a:t>01</a:t>
                  </a:r>
                  <a:endParaRPr kumimoji="0" lang="zh-CN" altLang="en-US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汉仪旗黑-80S" panose="00020600040101010101" charset="-122"/>
                    <a:ea typeface="汉仪旗黑-80S" panose="00020600040101010101" charset="-122"/>
                    <a:cs typeface="汉仪旗黑X1-55W" panose="00020600040101010101" pitchFamily="18" charset="-122"/>
                    <a:sym typeface="汉仪旗黑-80S" panose="00020600040101010101" charset="-122"/>
                  </a:endParaRPr>
                </a:p>
              </p:txBody>
            </p:sp>
          </p:grpSp>
        </p:grpSp>
        <p:grpSp>
          <p:nvGrpSpPr>
            <p:cNvPr id="24" name="组合 23"/>
            <p:cNvGrpSpPr/>
            <p:nvPr/>
          </p:nvGrpSpPr>
          <p:grpSpPr>
            <a:xfrm>
              <a:off x="6598211" y="2277166"/>
              <a:ext cx="4906910" cy="1505602"/>
              <a:chOff x="6598211" y="1216217"/>
              <a:chExt cx="4906910" cy="1505602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7593194" y="1216217"/>
                <a:ext cx="3911927" cy="1505602"/>
                <a:chOff x="7502152" y="1216217"/>
                <a:chExt cx="3911927" cy="1505602"/>
              </a:xfrm>
            </p:grpSpPr>
            <p:sp>
              <p:nvSpPr>
                <p:cNvPr id="29" name="文本框 28"/>
                <p:cNvSpPr txBox="1"/>
                <p:nvPr/>
              </p:nvSpPr>
              <p:spPr>
                <a:xfrm>
                  <a:off x="7539617" y="1522939"/>
                  <a:ext cx="3874462" cy="119888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fontAlgn="t">
                    <a:lnSpc>
                      <a:spcPct val="15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旗黑X1-55W" panose="00020600040101010101" pitchFamily="18" charset="-122"/>
                      <a:ea typeface="汉仪旗黑X1-55W" panose="00020600040101010101" pitchFamily="18" charset="-122"/>
                      <a:cs typeface="汉仪旗黑X1-55W" panose="00020600040101010101" pitchFamily="18" charset="-122"/>
                      <a:sym typeface="汉仪旗黑X1-55W" panose="00020600040101010101" pitchFamily="18" charset="-122"/>
                    </a:rPr>
                    <a:t>如今中国新能源汽车的一哥，正是中南大学毕业的比亚迪董事长王传福。此外新能源赛道校友还有容百科技创始人白厚善、镍氢动力电池科力远集团董事长钟发平等</a:t>
                  </a: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旗黑X1-55W" panose="00020600040101010101" pitchFamily="18" charset="-122"/>
                      <a:ea typeface="汉仪旗黑X1-55W" panose="00020600040101010101" pitchFamily="18" charset="-122"/>
                      <a:cs typeface="汉仪旗黑X1-55W" panose="00020600040101010101" pitchFamily="18" charset="-122"/>
                      <a:sym typeface="汉仪旗黑X1-55W" panose="00020600040101010101" pitchFamily="18" charset="-122"/>
                    </a:rPr>
                    <a:t>优秀企业家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endParaRPr>
                </a:p>
              </p:txBody>
            </p:sp>
            <p:sp>
              <p:nvSpPr>
                <p:cNvPr id="30" name="文本框 29"/>
                <p:cNvSpPr txBox="1"/>
                <p:nvPr/>
              </p:nvSpPr>
              <p:spPr>
                <a:xfrm>
                  <a:off x="7502152" y="1216217"/>
                  <a:ext cx="2590844" cy="460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2400" dirty="0">
                      <a:latin typeface="汉仪旗黑-80S" panose="00020600040101010101" charset="-122"/>
                      <a:ea typeface="汉仪旗黑-80S" panose="00020600040101010101" charset="-122"/>
                      <a:sym typeface="汉仪旗黑-80S" panose="00020600040101010101" charset="-122"/>
                    </a:rPr>
                    <a:t>校友力量</a:t>
                  </a:r>
                  <a:r>
                    <a:rPr lang="zh-CN" altLang="en-US" sz="2400" dirty="0">
                      <a:latin typeface="汉仪旗黑-80S" panose="00020600040101010101" charset="-122"/>
                      <a:ea typeface="汉仪旗黑-80S" panose="00020600040101010101" charset="-122"/>
                      <a:sym typeface="汉仪旗黑-80S" panose="00020600040101010101" charset="-122"/>
                    </a:rPr>
                    <a:t>强大</a:t>
                  </a:r>
                  <a:endParaRPr lang="zh-CN" altLang="en-US" sz="2400" dirty="0">
                    <a:latin typeface="汉仪旗黑-80S" panose="00020600040101010101" charset="-122"/>
                    <a:ea typeface="汉仪旗黑-80S" panose="00020600040101010101" charset="-122"/>
                    <a:sym typeface="汉仪旗黑-80S" panose="00020600040101010101" charset="-122"/>
                  </a:endParaRP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6598211" y="1498962"/>
                <a:ext cx="1033718" cy="579489"/>
                <a:chOff x="8197368" y="1363801"/>
                <a:chExt cx="1033718" cy="579489"/>
              </a:xfrm>
            </p:grpSpPr>
            <p:sp>
              <p:nvSpPr>
                <p:cNvPr id="27" name="椭圆 26"/>
                <p:cNvSpPr/>
                <p:nvPr/>
              </p:nvSpPr>
              <p:spPr>
                <a:xfrm flipH="1">
                  <a:off x="8424483" y="1363801"/>
                  <a:ext cx="579488" cy="579489"/>
                </a:xfrm>
                <a:prstGeom prst="ellipse">
                  <a:avLst/>
                </a:prstGeom>
                <a:solidFill>
                  <a:srgbClr val="959DA4">
                    <a:alpha val="78000"/>
                  </a:srgb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汉仪旗黑X1-55W" panose="00020600040101010101" pitchFamily="18" charset="-122"/>
                    <a:cs typeface="汉仪旗黑X1-55W" panose="00020600040101010101" pitchFamily="18" charset="-122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8197368" y="1468879"/>
                  <a:ext cx="10337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62C87"/>
                      </a:solidFill>
                      <a:effectLst/>
                      <a:uLnTx/>
                      <a:uFillTx/>
                      <a:latin typeface="汉仪旗黑-80S" panose="00020600040101010101" charset="-122"/>
                      <a:ea typeface="汉仪旗黑-80S" panose="00020600040101010101" charset="-122"/>
                      <a:cs typeface="汉仪旗黑X1-55W" panose="00020600040101010101" pitchFamily="18" charset="-122"/>
                      <a:sym typeface="汉仪旗黑-80S" panose="00020600040101010101" charset="-122"/>
                    </a:rPr>
                    <a:t>02</a:t>
                  </a:r>
                  <a:endParaRPr kumimoji="0" lang="zh-CN" altLang="en-US" u="none" strike="noStrike" kern="1200" cap="none" spc="0" normalizeH="0" baseline="0" noProof="0" dirty="0">
                    <a:ln>
                      <a:noFill/>
                    </a:ln>
                    <a:solidFill>
                      <a:srgbClr val="062C87"/>
                    </a:solidFill>
                    <a:effectLst/>
                    <a:uLnTx/>
                    <a:uFillTx/>
                    <a:latin typeface="汉仪旗黑-80S" panose="00020600040101010101" charset="-122"/>
                    <a:ea typeface="汉仪旗黑-80S" panose="00020600040101010101" charset="-122"/>
                    <a:cs typeface="汉仪旗黑X1-55W" panose="00020600040101010101" pitchFamily="18" charset="-122"/>
                    <a:sym typeface="汉仪旗黑-80S" panose="00020600040101010101" charset="-122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/>
          </p:nvGrpSpPr>
          <p:grpSpPr>
            <a:xfrm>
              <a:off x="6598211" y="3695132"/>
              <a:ext cx="4869445" cy="1037415"/>
              <a:chOff x="6598211" y="1322262"/>
              <a:chExt cx="4869445" cy="1037415"/>
            </a:xfrm>
          </p:grpSpPr>
          <p:grpSp>
            <p:nvGrpSpPr>
              <p:cNvPr id="32" name="组合 31"/>
              <p:cNvGrpSpPr/>
              <p:nvPr/>
            </p:nvGrpSpPr>
            <p:grpSpPr>
              <a:xfrm>
                <a:off x="7593194" y="1322262"/>
                <a:ext cx="3874462" cy="1037415"/>
                <a:chOff x="7502152" y="1322262"/>
                <a:chExt cx="3874462" cy="1037415"/>
              </a:xfrm>
            </p:grpSpPr>
            <p:sp>
              <p:nvSpPr>
                <p:cNvPr id="37" name="文本框 36"/>
                <p:cNvSpPr txBox="1"/>
                <p:nvPr/>
              </p:nvSpPr>
              <p:spPr>
                <a:xfrm>
                  <a:off x="7502152" y="1684886"/>
                  <a:ext cx="3874462" cy="6747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fontAlgn="t">
                    <a:lnSpc>
                      <a:spcPct val="15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旗黑X1-55W" panose="00020600040101010101" pitchFamily="18" charset="-122"/>
                      <a:ea typeface="汉仪旗黑X1-55W" panose="00020600040101010101" pitchFamily="18" charset="-122"/>
                      <a:cs typeface="汉仪旗黑X1-55W" panose="00020600040101010101" pitchFamily="18" charset="-122"/>
                      <a:sym typeface="汉仪旗黑X1-55W" panose="00020600040101010101" pitchFamily="18" charset="-122"/>
                    </a:rPr>
                    <a:t>中南大学部署了“基础研究-应用研究-技术开发-产品设计-产业化”的完整创新价值链，学校科研人员的成果可实现与市场无缝对接。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endParaRPr>
                </a:p>
              </p:txBody>
            </p:sp>
            <p:sp>
              <p:nvSpPr>
                <p:cNvPr id="38" name="文本框 37"/>
                <p:cNvSpPr txBox="1"/>
                <p:nvPr/>
              </p:nvSpPr>
              <p:spPr>
                <a:xfrm>
                  <a:off x="7502152" y="1322262"/>
                  <a:ext cx="2590844" cy="460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2400" dirty="0">
                      <a:latin typeface="汉仪旗黑-80S" panose="00020600040101010101" charset="-122"/>
                      <a:ea typeface="汉仪旗黑-80S" panose="00020600040101010101" charset="-122"/>
                      <a:sym typeface="汉仪旗黑-80S" panose="00020600040101010101" charset="-122"/>
                    </a:rPr>
                    <a:t>科研成果转化</a:t>
                  </a:r>
                  <a:endParaRPr lang="zh-CN" altLang="en-US" sz="2400" dirty="0">
                    <a:latin typeface="汉仪旗黑-80S" panose="00020600040101010101" charset="-122"/>
                    <a:ea typeface="汉仪旗黑-80S" panose="00020600040101010101" charset="-122"/>
                    <a:sym typeface="汉仪旗黑-80S" panose="00020600040101010101" charset="-122"/>
                  </a:endParaRPr>
                </a:p>
              </p:txBody>
            </p:sp>
          </p:grpSp>
          <p:grpSp>
            <p:nvGrpSpPr>
              <p:cNvPr id="34" name="组合 33"/>
              <p:cNvGrpSpPr/>
              <p:nvPr/>
            </p:nvGrpSpPr>
            <p:grpSpPr>
              <a:xfrm>
                <a:off x="6598211" y="1498962"/>
                <a:ext cx="1033718" cy="579489"/>
                <a:chOff x="8197368" y="1363801"/>
                <a:chExt cx="1033718" cy="579489"/>
              </a:xfrm>
            </p:grpSpPr>
            <p:sp>
              <p:nvSpPr>
                <p:cNvPr id="35" name="椭圆 34"/>
                <p:cNvSpPr/>
                <p:nvPr/>
              </p:nvSpPr>
              <p:spPr>
                <a:xfrm flipH="1">
                  <a:off x="8424483" y="1363801"/>
                  <a:ext cx="579488" cy="579489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78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汉仪旗黑X1-55W" panose="00020600040101010101" pitchFamily="18" charset="-122"/>
                    <a:cs typeface="汉仪旗黑X1-55W" panose="00020600040101010101" pitchFamily="18" charset="-122"/>
                  </a:endParaRPr>
                </a:p>
              </p:txBody>
            </p:sp>
            <p:sp>
              <p:nvSpPr>
                <p:cNvPr id="36" name="文本框 35"/>
                <p:cNvSpPr txBox="1"/>
                <p:nvPr/>
              </p:nvSpPr>
              <p:spPr>
                <a:xfrm>
                  <a:off x="8197368" y="1468879"/>
                  <a:ext cx="10337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62C87"/>
                      </a:solidFill>
                      <a:effectLst/>
                      <a:uLnTx/>
                      <a:uFillTx/>
                      <a:latin typeface="汉仪旗黑-80S" panose="00020600040101010101" charset="-122"/>
                      <a:ea typeface="汉仪旗黑-80S" panose="00020600040101010101" charset="-122"/>
                      <a:cs typeface="汉仪旗黑X1-55W" panose="00020600040101010101" pitchFamily="18" charset="-122"/>
                      <a:sym typeface="汉仪旗黑-80S" panose="00020600040101010101" charset="-122"/>
                    </a:rPr>
                    <a:t>03</a:t>
                  </a:r>
                  <a:endParaRPr kumimoji="0" lang="zh-CN" altLang="en-US" u="none" strike="noStrike" kern="1200" cap="none" spc="0" normalizeH="0" baseline="0" noProof="0" dirty="0">
                    <a:ln>
                      <a:noFill/>
                    </a:ln>
                    <a:solidFill>
                      <a:srgbClr val="062C87"/>
                    </a:solidFill>
                    <a:effectLst/>
                    <a:uLnTx/>
                    <a:uFillTx/>
                    <a:latin typeface="汉仪旗黑-80S" panose="00020600040101010101" charset="-122"/>
                    <a:ea typeface="汉仪旗黑-80S" panose="00020600040101010101" charset="-122"/>
                    <a:cs typeface="汉仪旗黑X1-55W" panose="00020600040101010101" pitchFamily="18" charset="-122"/>
                    <a:sym typeface="汉仪旗黑-80S" panose="00020600040101010101" charset="-122"/>
                  </a:endParaRPr>
                </a:p>
              </p:txBody>
            </p:sp>
          </p:grpSp>
        </p:grpSp>
        <p:grpSp>
          <p:nvGrpSpPr>
            <p:cNvPr id="39" name="组合 38"/>
            <p:cNvGrpSpPr/>
            <p:nvPr/>
          </p:nvGrpSpPr>
          <p:grpSpPr>
            <a:xfrm>
              <a:off x="6598211" y="4979112"/>
              <a:ext cx="5368863" cy="1785620"/>
              <a:chOff x="6598211" y="1294322"/>
              <a:chExt cx="5368863" cy="1785620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7593194" y="1294322"/>
                <a:ext cx="4373880" cy="1785620"/>
                <a:chOff x="7502152" y="1294322"/>
                <a:chExt cx="4373880" cy="1785620"/>
              </a:xfrm>
            </p:grpSpPr>
            <p:sp>
              <p:nvSpPr>
                <p:cNvPr id="44" name="文本框 43"/>
                <p:cNvSpPr txBox="1"/>
                <p:nvPr/>
              </p:nvSpPr>
              <p:spPr>
                <a:xfrm>
                  <a:off x="7502152" y="1603567"/>
                  <a:ext cx="4373880" cy="1476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fontAlgn="t">
                    <a:lnSpc>
                      <a:spcPct val="150000"/>
                    </a:lnSpc>
                  </a:pPr>
                  <a:r>
                    <a: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汉仪旗黑X1-55W" panose="00020600040101010101" pitchFamily="18" charset="-122"/>
                      <a:ea typeface="汉仪旗黑X1-55W" panose="00020600040101010101" pitchFamily="18" charset="-122"/>
                      <a:cs typeface="汉仪旗黑X1-55W" panose="00020600040101010101" pitchFamily="18" charset="-122"/>
                      <a:sym typeface="汉仪旗黑X1-55W" panose="00020600040101010101" pitchFamily="18" charset="-122"/>
                    </a:rPr>
                    <a:t>湖南新能源、新材料产业发展迅猛，目前新型轻合金、化工新材料、炭基材料、显示功能材料、先进陶瓷材料、先进硬质材料、先进储能材料7条具有湖南特色的新材料优势产业链已经成型。其中，先进储能材料的品种、规模和市场占有率均居全国第一。</a:t>
                  </a:r>
                  <a:endPara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endParaRPr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7502152" y="1294322"/>
                  <a:ext cx="2590844" cy="460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zh-CN" altLang="en-US" sz="2400" dirty="0">
                      <a:latin typeface="汉仪旗黑-80S" panose="00020600040101010101" charset="-122"/>
                      <a:ea typeface="汉仪旗黑-80S" panose="00020600040101010101" charset="-122"/>
                      <a:sym typeface="汉仪旗黑-80S" panose="00020600040101010101" charset="-122"/>
                    </a:rPr>
                    <a:t>地方</a:t>
                  </a:r>
                  <a:r>
                    <a:rPr lang="zh-CN" altLang="en-US" sz="2400" dirty="0">
                      <a:latin typeface="汉仪旗黑-80S" panose="00020600040101010101" charset="-122"/>
                      <a:ea typeface="汉仪旗黑-80S" panose="00020600040101010101" charset="-122"/>
                      <a:sym typeface="汉仪旗黑-80S" panose="00020600040101010101" charset="-122"/>
                    </a:rPr>
                    <a:t>产业发展</a:t>
                  </a:r>
                  <a:endParaRPr lang="zh-CN" altLang="en-US" sz="2400" dirty="0">
                    <a:latin typeface="汉仪旗黑-80S" panose="00020600040101010101" charset="-122"/>
                    <a:ea typeface="汉仪旗黑-80S" panose="00020600040101010101" charset="-122"/>
                    <a:sym typeface="汉仪旗黑-80S" panose="00020600040101010101" charset="-122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6598211" y="1498962"/>
                <a:ext cx="1033718" cy="579489"/>
                <a:chOff x="8197368" y="1363801"/>
                <a:chExt cx="1033718" cy="579489"/>
              </a:xfrm>
            </p:grpSpPr>
            <p:sp>
              <p:nvSpPr>
                <p:cNvPr id="42" name="椭圆 41"/>
                <p:cNvSpPr/>
                <p:nvPr/>
              </p:nvSpPr>
              <p:spPr>
                <a:xfrm flipH="1">
                  <a:off x="8424483" y="1363801"/>
                  <a:ext cx="579488" cy="579489"/>
                </a:xfrm>
                <a:prstGeom prst="ellipse">
                  <a:avLst/>
                </a:prstGeom>
                <a:solidFill>
                  <a:schemeClr val="bg1">
                    <a:lumMod val="75000"/>
                    <a:alpha val="78000"/>
                  </a:schemeClr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/>
                    </a:solidFill>
                    <a:latin typeface="汉仪旗黑X1-55W" panose="00020600040101010101" pitchFamily="18" charset="-122"/>
                    <a:cs typeface="汉仪旗黑X1-55W" panose="00020600040101010101" pitchFamily="18" charset="-122"/>
                  </a:endParaRPr>
                </a:p>
              </p:txBody>
            </p:sp>
            <p:sp>
              <p:nvSpPr>
                <p:cNvPr id="43" name="文本框 42"/>
                <p:cNvSpPr txBox="1"/>
                <p:nvPr/>
              </p:nvSpPr>
              <p:spPr>
                <a:xfrm>
                  <a:off x="8197368" y="1468879"/>
                  <a:ext cx="10337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62C87"/>
                      </a:solidFill>
                      <a:effectLst/>
                      <a:uLnTx/>
                      <a:uFillTx/>
                      <a:latin typeface="汉仪旗黑-80S" panose="00020600040101010101" charset="-122"/>
                      <a:ea typeface="汉仪旗黑-80S" panose="00020600040101010101" charset="-122"/>
                      <a:cs typeface="汉仪旗黑X1-55W" panose="00020600040101010101" pitchFamily="18" charset="-122"/>
                      <a:sym typeface="汉仪旗黑-80S" panose="00020600040101010101" charset="-122"/>
                    </a:rPr>
                    <a:t>04</a:t>
                  </a:r>
                  <a:endParaRPr kumimoji="0" lang="zh-CN" altLang="en-US" u="none" strike="noStrike" kern="1200" cap="none" spc="0" normalizeH="0" baseline="0" noProof="0" dirty="0">
                    <a:ln>
                      <a:noFill/>
                    </a:ln>
                    <a:solidFill>
                      <a:srgbClr val="062C87"/>
                    </a:solidFill>
                    <a:effectLst/>
                    <a:uLnTx/>
                    <a:uFillTx/>
                    <a:latin typeface="汉仪旗黑-80S" panose="00020600040101010101" charset="-122"/>
                    <a:ea typeface="汉仪旗黑-80S" panose="00020600040101010101" charset="-122"/>
                    <a:cs typeface="汉仪旗黑X1-55W" panose="00020600040101010101" pitchFamily="18" charset="-122"/>
                    <a:sym typeface="汉仪旗黑-80S" panose="00020600040101010101" charset="-122"/>
                  </a:endParaRPr>
                </a:p>
              </p:txBody>
            </p:sp>
          </p:grpSp>
        </p:grpSp>
      </p:grpSp>
      <p:pic>
        <p:nvPicPr>
          <p:cNvPr id="100" name="图片 99" descr="D:\2024回校宣讲\pho\1635483720485134.png1635483720485134"/>
          <p:cNvPicPr/>
          <p:nvPr>
            <p:custDataLst>
              <p:tags r:id="rId3"/>
            </p:custDataLst>
          </p:nvPr>
        </p:nvPicPr>
        <p:blipFill>
          <a:blip r:embed="rId4"/>
          <a:srcRect t="14682" b="14682"/>
          <a:stretch>
            <a:fillRect/>
          </a:stretch>
        </p:blipFill>
        <p:spPr>
          <a:xfrm>
            <a:off x="636270" y="1818640"/>
            <a:ext cx="5646420" cy="2668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 descr="中南大学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71405" y="-20955"/>
            <a:ext cx="2158365" cy="6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10800000" flipV="1">
            <a:off x="2758440" y="4481830"/>
            <a:ext cx="7239635" cy="852170"/>
          </a:xfrm>
        </p:spPr>
        <p:txBody>
          <a:bodyPr>
            <a:noAutofit/>
          </a:bodyPr>
          <a:p>
            <a:r>
              <a:rPr lang="en-US" altLang="zh-CN" sz="66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B.2030;2060</a:t>
            </a:r>
            <a:r>
              <a:rPr lang="zh-CN" altLang="en-US" sz="18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“双碳”战略倡导绿色、环保、低碳的生活方式。加快降低碳排放步伐，有利于引导绿色技术创新，提高产业和经济的全球竞争力。中国持续推进产业结构和能源结构调整，大力发展可再生能源，在沙漠、戈壁、荒漠地区加快规划建设大型风电光伏基地项目，努力兼顾经济发展和绿色转型同步进行。</a:t>
            </a:r>
            <a:endParaRPr lang="zh-CN" altLang="en-US" sz="1800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  <a:sym typeface="汉仪颜楷简" panose="0002060004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 flipV="1">
            <a:off x="188424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90785" y="-20955"/>
            <a:ext cx="2158365" cy="678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2565" y="2908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rgbClr val="C00000"/>
                </a:solidFill>
                <a:latin typeface="汉仪力量黑简" panose="00020600040101010101" charset="-122"/>
                <a:ea typeface="汉仪力量黑简" panose="00020600040101010101" charset="-122"/>
                <a:cs typeface="汉仪旗黑-80S" panose="00020600040101010101" charset="-122"/>
                <a:sym typeface="汉仪旗黑-80S" panose="00020600040101010101" charset="-122"/>
              </a:rPr>
              <a:t>双碳</a:t>
            </a:r>
            <a:r>
              <a:rPr lang="zh-CN" altLang="en-US" sz="2800" dirty="0">
                <a:solidFill>
                  <a:srgbClr val="C00000"/>
                </a:solidFill>
                <a:latin typeface="汉仪力量黑简" panose="00020600040101010101" charset="-122"/>
                <a:ea typeface="汉仪力量黑简" panose="00020600040101010101" charset="-122"/>
                <a:cs typeface="汉仪旗黑-80S" panose="00020600040101010101" charset="-122"/>
                <a:sym typeface="汉仪旗黑-80S" panose="00020600040101010101" charset="-122"/>
              </a:rPr>
              <a:t>政策</a:t>
            </a:r>
            <a:endParaRPr lang="zh-CN" altLang="en-US" sz="2800" dirty="0">
              <a:solidFill>
                <a:srgbClr val="C00000"/>
              </a:solidFill>
              <a:latin typeface="汉仪力量黑简" panose="00020600040101010101" charset="-122"/>
              <a:ea typeface="汉仪力量黑简" panose="00020600040101010101" charset="-122"/>
              <a:cs typeface="汉仪旗黑-80S" panose="00020600040101010101" charset="-122"/>
              <a:sym typeface="汉仪旗黑-80S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6955" y="225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dirty="0">
              <a:latin typeface="汉仪超粗宋简" panose="02010600000101010101" charset="-122"/>
              <a:ea typeface="汉仪超粗宋简" panose="02010600000101010101" charset="-122"/>
              <a:cs typeface="汉仪旗黑-80S" panose="00020600040101010101" charset="-122"/>
              <a:sym typeface="汉仪旗黑-80S" panose="00020600040101010101" charset="-122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964565" y="1788795"/>
            <a:ext cx="11080750" cy="1717040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zh-CN" altLang="en-US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中国力争</a:t>
            </a:r>
            <a:r>
              <a:rPr lang="en-US" altLang="zh-CN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()</a:t>
            </a:r>
            <a:r>
              <a:rPr lang="zh-CN" altLang="en-US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年前实现碳达峰，</a:t>
            </a:r>
            <a:r>
              <a:rPr lang="en-US" altLang="zh-CN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()</a:t>
            </a:r>
            <a:r>
              <a:rPr lang="zh-CN" altLang="en-US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年前实现碳中和</a:t>
            </a:r>
            <a:endParaRPr lang="zh-CN" altLang="en-US" sz="4800">
              <a:latin typeface="柳公权楷书" panose="02010600010101010101" charset="-122"/>
              <a:ea typeface="柳公权楷书" panose="02010600010101010101" charset="-122"/>
              <a:cs typeface="柳公权楷书" panose="02010600010101010101" charset="-122"/>
            </a:endParaRPr>
          </a:p>
          <a:p>
            <a:pPr marL="0" indent="0">
              <a:buNone/>
            </a:pPr>
            <a:r>
              <a:rPr lang="en-US" altLang="zh-CN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A.2025;2050    B.2030;2060     C.2030;2055    D.2035;2060</a:t>
            </a:r>
            <a:endParaRPr lang="en-US" altLang="zh-CN" sz="4800">
              <a:latin typeface="柳公权楷书" panose="02010600010101010101" charset="-122"/>
              <a:ea typeface="柳公权楷书" panose="02010600010101010101" charset="-122"/>
              <a:cs typeface="柳公权楷书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1164167" y="1013460"/>
            <a:ext cx="1987973" cy="460375"/>
          </a:xfrm>
          <a:prstGeom prst="rect">
            <a:avLst/>
          </a:prstGeom>
          <a:solidFill>
            <a:srgbClr val="0F5D9D"/>
          </a:solidFill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人工智能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02547" y="3583093"/>
            <a:ext cx="10562167" cy="3053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en-US" altLang="zh-CN" sz="2135" b="1" dirty="0">
                <a:solidFill>
                  <a:srgbClr val="C00000"/>
                </a:solidFill>
                <a:latin typeface="微软雅黑" panose="020B0503020204020204" charset="-122"/>
              </a:rPr>
              <a:t>国家一流</a:t>
            </a:r>
            <a:r>
              <a:rPr lang="en-US" altLang="zh-CN" sz="2135" b="1" dirty="0">
                <a:solidFill>
                  <a:srgbClr val="0F5D9D"/>
                </a:solidFill>
                <a:latin typeface="微软雅黑" panose="020B0503020204020204" charset="-122"/>
              </a:rPr>
              <a:t>本科专业建设点</a:t>
            </a:r>
            <a:endParaRPr lang="en-US" altLang="zh-CN" sz="2135" b="1" dirty="0">
              <a:solidFill>
                <a:srgbClr val="0F5D9D"/>
              </a:solidFill>
              <a:latin typeface="微软雅黑" panose="020B0503020204020204" charset="-122"/>
            </a:endParaRPr>
          </a:p>
          <a:p>
            <a:pPr marL="285750" indent="-285750" latinLnBrk="0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en-US" altLang="zh-CN" sz="2135" b="1" dirty="0">
                <a:solidFill>
                  <a:srgbClr val="0F5D9D"/>
                </a:solidFill>
                <a:latin typeface="微软雅黑" panose="020B0503020204020204" charset="-122"/>
              </a:rPr>
              <a:t>是国内</a:t>
            </a:r>
            <a:r>
              <a:rPr lang="en-US" altLang="zh-CN" sz="2135" b="1" dirty="0">
                <a:solidFill>
                  <a:srgbClr val="C00000"/>
                </a:solidFill>
                <a:latin typeface="微软雅黑" panose="020B0503020204020204" charset="-122"/>
              </a:rPr>
              <a:t>最早</a:t>
            </a:r>
            <a:r>
              <a:rPr lang="en-US" altLang="zh-CN" sz="2135" b="1" dirty="0">
                <a:solidFill>
                  <a:srgbClr val="0F5D9D"/>
                </a:solidFill>
                <a:latin typeface="微软雅黑" panose="020B0503020204020204" charset="-122"/>
              </a:rPr>
              <a:t>开始人工智能教学和科研的单位之一</a:t>
            </a:r>
            <a:endParaRPr lang="en-US" altLang="zh-CN" sz="2135" b="1" dirty="0">
              <a:solidFill>
                <a:srgbClr val="0F5D9D"/>
              </a:solidFill>
              <a:latin typeface="微软雅黑" panose="020B0503020204020204" charset="-122"/>
            </a:endParaRPr>
          </a:p>
          <a:p>
            <a:pPr marL="285750" indent="-285750" latinLnBrk="0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en-US" altLang="zh-CN" sz="2135" b="1" dirty="0">
                <a:solidFill>
                  <a:srgbClr val="0F5D9D"/>
                </a:solidFill>
                <a:latin typeface="微软雅黑" panose="020B0503020204020204" charset="-122"/>
              </a:rPr>
              <a:t>拥有约</a:t>
            </a:r>
            <a:r>
              <a:rPr lang="en-US" altLang="zh-CN" sz="2135" b="1" dirty="0">
                <a:solidFill>
                  <a:srgbClr val="C00000"/>
                </a:solidFill>
                <a:latin typeface="微软雅黑" panose="020B0503020204020204" charset="-122"/>
              </a:rPr>
              <a:t>1000平米</a:t>
            </a:r>
            <a:r>
              <a:rPr lang="en-US" altLang="zh-CN" sz="2135" b="1" dirty="0">
                <a:solidFill>
                  <a:srgbClr val="0F5D9D"/>
                </a:solidFill>
                <a:latin typeface="微软雅黑" panose="020B0503020204020204" charset="-122"/>
              </a:rPr>
              <a:t>实验场地，</a:t>
            </a:r>
            <a:r>
              <a:rPr lang="en-US" altLang="zh-CN" sz="2135" b="1" dirty="0" smtClean="0">
                <a:solidFill>
                  <a:srgbClr val="0F5D9D"/>
                </a:solidFill>
                <a:latin typeface="微软雅黑" panose="020B0503020204020204" charset="-122"/>
              </a:rPr>
              <a:t>与</a:t>
            </a:r>
            <a:r>
              <a:rPr lang="zh-CN" altLang="en-US" sz="2135" b="1" dirty="0" smtClean="0">
                <a:solidFill>
                  <a:srgbClr val="0F5D9D"/>
                </a:solidFill>
                <a:latin typeface="微软雅黑" panose="020B0503020204020204" charset="-122"/>
              </a:rPr>
              <a:t>华为等</a:t>
            </a:r>
            <a:r>
              <a:rPr lang="en-US" altLang="zh-CN" sz="2135" b="1" dirty="0" err="1" smtClean="0">
                <a:solidFill>
                  <a:srgbClr val="0F5D9D"/>
                </a:solidFill>
                <a:latin typeface="微软雅黑" panose="020B0503020204020204" charset="-122"/>
              </a:rPr>
              <a:t>多家国内知名</a:t>
            </a:r>
            <a:r>
              <a:rPr lang="en-US" altLang="zh-CN" sz="2135" b="1" dirty="0" err="1" smtClean="0">
                <a:solidFill>
                  <a:srgbClr val="C00000"/>
                </a:solidFill>
                <a:latin typeface="微软雅黑" panose="020B0503020204020204" charset="-122"/>
              </a:rPr>
              <a:t>企业达成实训基地共建</a:t>
            </a:r>
            <a:r>
              <a:rPr lang="en-US" altLang="zh-CN" sz="2135" b="1" dirty="0" err="1" smtClean="0">
                <a:solidFill>
                  <a:srgbClr val="0F5D9D"/>
                </a:solidFill>
                <a:latin typeface="微软雅黑" panose="020B0503020204020204" charset="-122"/>
              </a:rPr>
              <a:t>协议</a:t>
            </a:r>
            <a:endParaRPr lang="en-US" altLang="zh-CN" sz="2135" b="1" dirty="0">
              <a:solidFill>
                <a:srgbClr val="0F5D9D"/>
              </a:solidFill>
              <a:latin typeface="微软雅黑" panose="020B0503020204020204" charset="-122"/>
            </a:endParaRPr>
          </a:p>
          <a:p>
            <a:pPr marL="285750" indent="-285750" latinLnBrk="0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en-US" altLang="zh-CN" sz="2135" b="1" dirty="0">
                <a:solidFill>
                  <a:srgbClr val="0F5D9D"/>
                </a:solidFill>
                <a:latin typeface="微软雅黑" panose="020B0503020204020204" charset="-122"/>
              </a:rPr>
              <a:t>在2022年全国439所高校人工智能教育教学综合实力排行榜中位于</a:t>
            </a:r>
            <a:r>
              <a:rPr lang="en-US" altLang="zh-CN" sz="2135" b="1" dirty="0">
                <a:solidFill>
                  <a:srgbClr val="C00000"/>
                </a:solidFill>
                <a:latin typeface="微软雅黑" panose="020B0503020204020204" charset="-122"/>
              </a:rPr>
              <a:t>A+</a:t>
            </a:r>
            <a:r>
              <a:rPr lang="en-US" altLang="zh-CN" sz="2135" b="1" dirty="0">
                <a:solidFill>
                  <a:srgbClr val="0F5D9D"/>
                </a:solidFill>
                <a:latin typeface="微软雅黑" panose="020B0503020204020204" charset="-122"/>
              </a:rPr>
              <a:t>行列</a:t>
            </a:r>
            <a:endParaRPr lang="en-US" altLang="zh-CN" sz="2135" b="1" dirty="0">
              <a:solidFill>
                <a:srgbClr val="0F5D9D"/>
              </a:solidFill>
              <a:latin typeface="微软雅黑" panose="020B0503020204020204" charset="-122"/>
            </a:endParaRPr>
          </a:p>
          <a:p>
            <a:pPr marL="285750" indent="-285750" latinLnBrk="0">
              <a:lnSpc>
                <a:spcPct val="180000"/>
              </a:lnSpc>
              <a:buFont typeface="Wingdings" panose="05000000000000000000" charset="0"/>
              <a:buChar char="u"/>
            </a:pPr>
            <a:r>
              <a:rPr lang="zh-CN" altLang="en-US" sz="2135" b="1" dirty="0">
                <a:solidFill>
                  <a:srgbClr val="0F5D9D"/>
                </a:solidFill>
                <a:latin typeface="微软雅黑" panose="020B0503020204020204" charset="-122"/>
              </a:rPr>
              <a:t>拥有</a:t>
            </a:r>
            <a:r>
              <a:rPr lang="en-US" altLang="zh-CN" sz="2135" b="1" dirty="0">
                <a:solidFill>
                  <a:srgbClr val="0F5D9D"/>
                </a:solidFill>
                <a:latin typeface="微软雅黑" panose="020B0503020204020204" charset="-122"/>
              </a:rPr>
              <a:t>人工智能交叉学科博士学位授权点，形成从</a:t>
            </a:r>
            <a:r>
              <a:rPr lang="en-US" altLang="zh-CN" sz="2135" b="1" dirty="0">
                <a:solidFill>
                  <a:srgbClr val="C00000"/>
                </a:solidFill>
                <a:latin typeface="微软雅黑" panose="020B0503020204020204" charset="-122"/>
              </a:rPr>
              <a:t>本科、硕士到博士</a:t>
            </a:r>
            <a:r>
              <a:rPr lang="en-US" altLang="zh-CN" sz="2135" b="1" dirty="0">
                <a:solidFill>
                  <a:srgbClr val="0F5D9D"/>
                </a:solidFill>
                <a:latin typeface="微软雅黑" panose="020B0503020204020204" charset="-122"/>
              </a:rPr>
              <a:t>的人才培养体系</a:t>
            </a:r>
            <a:endParaRPr lang="zh-CN" altLang="en-US" sz="2400" b="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473" y="1800860"/>
            <a:ext cx="4150360" cy="178731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67" y="1800860"/>
            <a:ext cx="4257887" cy="178308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 flipV="1">
            <a:off x="1941395" y="5992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71405" y="-20955"/>
            <a:ext cx="2158365" cy="678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5730" y="16637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汉仪颜楷简" panose="00020600040101010101" charset="-122"/>
                <a:ea typeface="汉仪颜楷简" panose="00020600040101010101" charset="-122"/>
              </a:rPr>
              <a:t>新兴学科</a:t>
            </a:r>
            <a:endParaRPr lang="zh-CN" altLang="en-US" sz="3200">
              <a:latin typeface="汉仪颜楷简" panose="00020600040101010101" charset="-122"/>
              <a:ea typeface="汉仪颜楷简" panose="00020600040101010101" charset="-122"/>
            </a:endParaRPr>
          </a:p>
        </p:txBody>
      </p:sp>
    </p:spTree>
    <p:custDataLst>
      <p:tags r:id="rId7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4" descr="e7d195523061f1c01da5a1f0837ac25283df40ff0a16bfd61AE6AB84AD7EB485CA8019BF267F2027DE2BF09650313B56A435BB3664F8B916CA3777391AC088C283181605E184D6D6879568EB73EB808A44917F5128C20A4100957CA2519526EA40B8B54219C43C87FF835B0CD3040E43444448390C6E38433B017DECEE27FD7170FC892B11CC017A"/>
          <p:cNvCxnSpPr/>
          <p:nvPr/>
        </p:nvCxnSpPr>
        <p:spPr>
          <a:xfrm>
            <a:off x="3369733" y="3818467"/>
            <a:ext cx="8439573" cy="0"/>
          </a:xfrm>
          <a:prstGeom prst="line">
            <a:avLst/>
          </a:prstGeom>
          <a:ln w="38100" cmpd="thickThin">
            <a:solidFill>
              <a:srgbClr val="0F5D9D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 descr="e7d195523061f1c01da5a1f0837ac25283df40ff0a16bfd61AE6AB84AD7EB485CA8019BF267F2027DE2BF09650313B56A435BB3664F8B916CA3777391AC088C283181605E184D6D6879568EB73EB808A44917F5128C20A4100957CA2519526EA40B8B54219C43C87FF835B0CD3040E43444448390C6E38433B017DECEE27FD7170FC892B11CC017A"/>
          <p:cNvCxnSpPr/>
          <p:nvPr/>
        </p:nvCxnSpPr>
        <p:spPr>
          <a:xfrm>
            <a:off x="1092200" y="5952067"/>
            <a:ext cx="10767060" cy="12700"/>
          </a:xfrm>
          <a:prstGeom prst="line">
            <a:avLst/>
          </a:prstGeom>
          <a:ln w="38100" cmpd="thickThin">
            <a:solidFill>
              <a:srgbClr val="0F5D9D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7d195523061f1c0" hidden="1"/>
          <p:cNvSpPr txBox="1"/>
          <p:nvPr/>
        </p:nvSpPr>
        <p:spPr>
          <a:xfrm>
            <a:off x="-274913" y="1201184"/>
            <a:ext cx="427990" cy="676721"/>
          </a:xfrm>
          <a:prstGeom prst="rect">
            <a:avLst/>
          </a:prstGeom>
          <a:noFill/>
        </p:spPr>
        <p:txBody>
          <a:bodyPr vert="wordArtVert" lIns="60934" tIns="30466" rIns="60934" bIns="30466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zh-CN" sz="135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e7d195523061f1c01da5a1f0837ac25283df40ff0a16bfd61AE6AB84AD7EB485CA8019BF267F2027DE2BF09650313B56A435BB3664F8B916CA3777391AC088C283181605E184D6D6879568EB73EB808A44917F5128C20A4100957CA2519526EA40B8B54219C43C87FF835B0CD3040E43444448390C6E38433B017DECEE27FD7170FC892B11CC017A</a:t>
            </a:r>
            <a:endParaRPr lang="zh-CN" altLang="en-US" sz="135" dirty="0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2566" name="矩形 96"/>
          <p:cNvSpPr>
            <a:spLocks noChangeArrowheads="1"/>
          </p:cNvSpPr>
          <p:nvPr/>
        </p:nvSpPr>
        <p:spPr bwMode="auto">
          <a:xfrm>
            <a:off x="396875" y="1468755"/>
            <a:ext cx="3961765" cy="2244725"/>
          </a:xfrm>
          <a:prstGeom prst="rect">
            <a:avLst/>
          </a:prstGeom>
          <a:noFill/>
          <a:ln>
            <a:noFill/>
          </a:ln>
        </p:spPr>
        <p:txBody>
          <a:bodyPr wrap="square" lIns="60934" tIns="30466" rIns="60934" bIns="30466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>
                <a:solidFill>
                  <a:srgbClr val="CF0202"/>
                </a:solidFill>
                <a:latin typeface="汉仪超粗宋简" panose="02010600000101010101" charset="-122"/>
                <a:ea typeface="汉仪超粗宋简" panose="02010600000101010101" charset="-122"/>
              </a:rPr>
              <a:t>16</a:t>
            </a:r>
            <a:r>
              <a:rPr lang="en-US" altLang="zh-CN" sz="3700">
                <a:solidFill>
                  <a:srgbClr val="0F5D9D"/>
                </a:solidFill>
                <a:latin typeface="微软雅黑" panose="020B0503020204020204" charset="-122"/>
              </a:rPr>
              <a:t> </a:t>
            </a:r>
            <a:r>
              <a:rPr lang="zh-CN" altLang="en-US" sz="2700">
                <a:solidFill>
                  <a:srgbClr val="0F5D9D"/>
                </a:solidFill>
                <a:latin typeface="微软雅黑" panose="020B0503020204020204" charset="-122"/>
              </a:rPr>
              <a:t>位</a:t>
            </a:r>
            <a:endParaRPr lang="en-US" altLang="zh-CN" sz="2700">
              <a:solidFill>
                <a:srgbClr val="0F5D9D"/>
              </a:solidFill>
              <a:latin typeface="微软雅黑" panose="020B0503020204020204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5400">
                <a:solidFill>
                  <a:srgbClr val="0F5D9D"/>
                </a:solidFill>
                <a:latin typeface="汉仪超粗宋简" panose="02010600000101010101" charset="-122"/>
                <a:ea typeface="汉仪超粗宋简" panose="02010600000101010101" charset="-122"/>
              </a:rPr>
              <a:t>两院院士</a:t>
            </a:r>
            <a:endParaRPr lang="zh-CN" altLang="zh-CN" sz="5400">
              <a:solidFill>
                <a:srgbClr val="0F5D9D"/>
              </a:solidFill>
              <a:latin typeface="汉仪超粗宋简" panose="02010600000101010101" charset="-122"/>
              <a:ea typeface="汉仪超粗宋简" panose="02010600000101010101" charset="-122"/>
            </a:endParaRPr>
          </a:p>
        </p:txBody>
      </p:sp>
      <p:sp>
        <p:nvSpPr>
          <p:cNvPr id="2" name="矩形 56"/>
          <p:cNvSpPr>
            <a:spLocks noChangeArrowheads="1"/>
          </p:cNvSpPr>
          <p:nvPr/>
        </p:nvSpPr>
        <p:spPr bwMode="auto">
          <a:xfrm>
            <a:off x="3383703" y="3856144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李建成院士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360420" y="2127673"/>
            <a:ext cx="1165715" cy="163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28"/>
          <p:cNvSpPr>
            <a:spLocks noChangeArrowheads="1"/>
          </p:cNvSpPr>
          <p:nvPr/>
        </p:nvSpPr>
        <p:spPr bwMode="auto">
          <a:xfrm>
            <a:off x="4593167" y="3857837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何继善院士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sp>
        <p:nvSpPr>
          <p:cNvPr id="13" name="矩形 30"/>
          <p:cNvSpPr>
            <a:spLocks noChangeArrowheads="1"/>
          </p:cNvSpPr>
          <p:nvPr/>
        </p:nvSpPr>
        <p:spPr bwMode="auto">
          <a:xfrm>
            <a:off x="5822104" y="3864187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左铁镛院士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pic>
        <p:nvPicPr>
          <p:cNvPr id="15" name="图片 3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1" y="2130637"/>
            <a:ext cx="1166400" cy="16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34"/>
          <p:cNvSpPr>
            <a:spLocks noChangeArrowheads="1"/>
          </p:cNvSpPr>
          <p:nvPr/>
        </p:nvSpPr>
        <p:spPr bwMode="auto">
          <a:xfrm>
            <a:off x="7094220" y="3851911"/>
            <a:ext cx="9334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钟掘院士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sp>
        <p:nvSpPr>
          <p:cNvPr id="17" name="矩形 36"/>
          <p:cNvSpPr>
            <a:spLocks noChangeArrowheads="1"/>
          </p:cNvSpPr>
          <p:nvPr/>
        </p:nvSpPr>
        <p:spPr bwMode="auto">
          <a:xfrm>
            <a:off x="8193194" y="3831167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刘业翔院士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pic>
        <p:nvPicPr>
          <p:cNvPr id="18" name="图片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88960" y="2128520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76807" y="2122593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" name="图片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63533" y="2131060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矩形 43"/>
          <p:cNvSpPr>
            <a:spLocks noChangeArrowheads="1"/>
          </p:cNvSpPr>
          <p:nvPr/>
        </p:nvSpPr>
        <p:spPr bwMode="auto">
          <a:xfrm>
            <a:off x="10579947" y="3816351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夏家辉院士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sp>
        <p:nvSpPr>
          <p:cNvPr id="25" name="矩形 45"/>
          <p:cNvSpPr>
            <a:spLocks noChangeArrowheads="1"/>
          </p:cNvSpPr>
          <p:nvPr/>
        </p:nvSpPr>
        <p:spPr bwMode="auto">
          <a:xfrm>
            <a:off x="1109346" y="5964344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周宏灏院士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sp>
        <p:nvSpPr>
          <p:cNvPr id="26" name="矩形 47"/>
          <p:cNvSpPr>
            <a:spLocks noChangeArrowheads="1"/>
          </p:cNvSpPr>
          <p:nvPr/>
        </p:nvSpPr>
        <p:spPr bwMode="auto">
          <a:xfrm>
            <a:off x="2287270" y="5964344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张尧学院士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sp>
        <p:nvSpPr>
          <p:cNvPr id="27" name="矩形 49"/>
          <p:cNvSpPr>
            <a:spLocks noChangeArrowheads="1"/>
          </p:cNvSpPr>
          <p:nvPr/>
        </p:nvSpPr>
        <p:spPr bwMode="auto">
          <a:xfrm>
            <a:off x="3487844" y="5966460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邱冠周院士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pic>
        <p:nvPicPr>
          <p:cNvPr id="28" name="图片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95887" y="4283287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图片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97853" y="4282440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" name="图片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2360" y="4275667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" name="图片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01113" y="2131060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矩形 52"/>
          <p:cNvSpPr>
            <a:spLocks noChangeArrowheads="1"/>
          </p:cNvSpPr>
          <p:nvPr/>
        </p:nvSpPr>
        <p:spPr bwMode="auto">
          <a:xfrm>
            <a:off x="4699847" y="5971964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桂卫华院士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pic>
        <p:nvPicPr>
          <p:cNvPr id="33" name="图片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88840" y="4275667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" name="矩形 54"/>
          <p:cNvSpPr>
            <a:spLocks noChangeArrowheads="1"/>
          </p:cNvSpPr>
          <p:nvPr/>
        </p:nvSpPr>
        <p:spPr bwMode="auto">
          <a:xfrm>
            <a:off x="5880947" y="5972811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田红旗院士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pic>
        <p:nvPicPr>
          <p:cNvPr id="35" name="图片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76713" y="4273127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" name="矩形 64"/>
          <p:cNvSpPr>
            <a:spLocks noChangeArrowheads="1"/>
          </p:cNvSpPr>
          <p:nvPr/>
        </p:nvSpPr>
        <p:spPr bwMode="auto">
          <a:xfrm>
            <a:off x="7065434" y="5965191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陈晓红院士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sp>
        <p:nvSpPr>
          <p:cNvPr id="37" name="矩形 64"/>
          <p:cNvSpPr>
            <a:spLocks noChangeArrowheads="1"/>
          </p:cNvSpPr>
          <p:nvPr/>
        </p:nvSpPr>
        <p:spPr bwMode="auto">
          <a:xfrm>
            <a:off x="8311727" y="5969424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柴立元院士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sp>
        <p:nvSpPr>
          <p:cNvPr id="38" name="矩形 41"/>
          <p:cNvSpPr>
            <a:spLocks noChangeArrowheads="1"/>
          </p:cNvSpPr>
          <p:nvPr/>
        </p:nvSpPr>
        <p:spPr bwMode="auto">
          <a:xfrm>
            <a:off x="9561407" y="5979584"/>
            <a:ext cx="9334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姜涛院士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pic>
        <p:nvPicPr>
          <p:cNvPr id="39" name="图片 3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444567" y="4282440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" name="图片 3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9233" y="4278207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" name="图片 4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062047" y="4275667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41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392920" y="3830744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黄伯云院士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9401387" y="2131060"/>
            <a:ext cx="1166400" cy="163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41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0640060" y="5963497"/>
            <a:ext cx="1136650" cy="3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34" tIns="30466" rIns="60934" bIns="3046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eaLnBrk="1" fontAlgn="b" hangingPunct="1"/>
            <a:r>
              <a:rPr lang="zh-CN" altLang="en-US" sz="1600" b="1">
                <a:solidFill>
                  <a:srgbClr val="103889"/>
                </a:solidFill>
                <a:latin typeface="微软雅黑" panose="020B0503020204020204" charset="-122"/>
              </a:rPr>
              <a:t>赵中伟院士</a:t>
            </a:r>
            <a:endParaRPr lang="zh-CN" altLang="en-US" sz="1600" b="1">
              <a:solidFill>
                <a:srgbClr val="103889"/>
              </a:solidFill>
              <a:latin typeface="微软雅黑" panose="020B050302020402020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19"/>
          <a:stretch>
            <a:fillRect/>
          </a:stretch>
        </p:blipFill>
        <p:spPr>
          <a:xfrm>
            <a:off x="10641753" y="4279053"/>
            <a:ext cx="1127760" cy="1634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/>
          <p:cNvSpPr/>
          <p:nvPr>
            <p:custDataLst>
              <p:tags r:id="rId20"/>
            </p:custDataLst>
          </p:nvPr>
        </p:nvSpPr>
        <p:spPr>
          <a:xfrm flipV="1">
            <a:off x="194139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9971405" y="-20955"/>
            <a:ext cx="2158365" cy="6788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16535" y="26225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latin typeface="汉仪颜楷简" panose="00020600040101010101" charset="-122"/>
                <a:ea typeface="汉仪颜楷简" panose="00020600040101010101" charset="-122"/>
                <a:cs typeface="汉仪旗黑-80S" panose="00020600040101010101" charset="-122"/>
                <a:sym typeface="汉仪旗黑-80S" panose="00020600040101010101" charset="-122"/>
              </a:rPr>
              <a:t>师资力量</a:t>
            </a:r>
            <a:endParaRPr lang="zh-CN" altLang="en-US" sz="2800" dirty="0">
              <a:latin typeface="汉仪颜楷简" panose="00020600040101010101" charset="-122"/>
              <a:ea typeface="汉仪颜楷简" panose="00020600040101010101" charset="-122"/>
              <a:cs typeface="汉仪旗黑-80S" panose="00020600040101010101" charset="-122"/>
              <a:sym typeface="汉仪旗黑-80S" panose="00020600040101010101" charset="-122"/>
            </a:endParaRPr>
          </a:p>
        </p:txBody>
      </p:sp>
    </p:spTree>
    <p:custDataLst>
      <p:tags r:id="rId23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751" b="46547"/>
          <a:stretch>
            <a:fillRect/>
          </a:stretch>
        </p:blipFill>
        <p:spPr>
          <a:xfrm>
            <a:off x="0" y="3471023"/>
            <a:ext cx="12192000" cy="3271361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1127275" y="6489958"/>
            <a:ext cx="839057" cy="91042"/>
            <a:chOff x="-1104900" y="0"/>
            <a:chExt cx="1404542" cy="152400"/>
          </a:xfrm>
          <a:solidFill>
            <a:srgbClr val="959DA4"/>
          </a:solidFill>
        </p:grpSpPr>
        <p:sp>
          <p:nvSpPr>
            <p:cNvPr id="51" name="椭圆 50"/>
            <p:cNvSpPr/>
            <p:nvPr/>
          </p:nvSpPr>
          <p:spPr>
            <a:xfrm>
              <a:off x="-1104900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687519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270138" y="0"/>
              <a:ext cx="152400" cy="152400"/>
            </a:xfrm>
            <a:prstGeom prst="ellipse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47242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778015" y="6442501"/>
            <a:ext cx="663597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CENTRAL SOUTH UNIVERSITY</a:t>
            </a:r>
            <a:endParaRPr lang="zh-CN" altLang="en-US" sz="1200" dirty="0">
              <a:solidFill>
                <a:schemeClr val="bg1"/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874769" y="6581000"/>
            <a:ext cx="4442462" cy="0"/>
            <a:chOff x="3883391" y="6581000"/>
            <a:chExt cx="4442462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3883391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85370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41313" y="240570"/>
            <a:ext cx="12007837" cy="547097"/>
            <a:chOff x="241313" y="240570"/>
            <a:chExt cx="12007837" cy="547097"/>
          </a:xfrm>
        </p:grpSpPr>
        <p:sp>
          <p:nvSpPr>
            <p:cNvPr id="5" name="文本框 4"/>
            <p:cNvSpPr txBox="1"/>
            <p:nvPr/>
          </p:nvSpPr>
          <p:spPr>
            <a:xfrm>
              <a:off x="241313" y="265697"/>
              <a:ext cx="585468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汉仪颜楷简" panose="00020600040101010101" charset="-122"/>
                  <a:ea typeface="汉仪颜楷简" panose="00020600040101010101" charset="-122"/>
                  <a:cs typeface="汉仪旗黑-80S" panose="00020600040101010101" charset="-122"/>
                  <a:sym typeface="汉仪旗黑-80S" panose="00020600040101010101" charset="-122"/>
                </a:rPr>
                <a:t>师资力量</a:t>
              </a:r>
              <a:endParaRPr lang="zh-CN" altLang="en-US" sz="2800" dirty="0">
                <a:latin typeface="汉仪颜楷简" panose="00020600040101010101" charset="-122"/>
                <a:ea typeface="汉仪颜楷简" panose="00020600040101010101" charset="-122"/>
                <a:cs typeface="汉仪旗黑-80S" panose="00020600040101010101" charset="-122"/>
                <a:sym typeface="汉仪旗黑-80S" panose="0002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41395" y="240570"/>
              <a:ext cx="35619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rgbClr val="062C87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X1-55W" panose="00020600040101010101" pitchFamily="18" charset="-122"/>
                  <a:sym typeface="汉仪旗黑-80S" panose="00020600040101010101" charset="-122"/>
                </a:rPr>
                <a:t>TEACHER RESOURCES</a:t>
              </a:r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-80S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1941395" y="611953"/>
              <a:ext cx="10307755" cy="45719"/>
            </a:xfrm>
            <a:prstGeom prst="rect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20319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63550" y="5045075"/>
            <a:ext cx="1126553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中南大学拥有一支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道德高尚、业务精湛、实力雄厚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的师资队伍。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1105535" y="1296377"/>
            <a:ext cx="9904264" cy="3457230"/>
            <a:chOff x="1194593" y="1296377"/>
            <a:chExt cx="9904264" cy="3457230"/>
          </a:xfrm>
        </p:grpSpPr>
        <p:grpSp>
          <p:nvGrpSpPr>
            <p:cNvPr id="13" name="组合 12"/>
            <p:cNvGrpSpPr/>
            <p:nvPr/>
          </p:nvGrpSpPr>
          <p:grpSpPr>
            <a:xfrm>
              <a:off x="1271259" y="1365946"/>
              <a:ext cx="4565650" cy="1267878"/>
              <a:chOff x="875041" y="1224461"/>
              <a:chExt cx="4565650" cy="1267878"/>
            </a:xfrm>
          </p:grpSpPr>
          <p:pic>
            <p:nvPicPr>
              <p:cNvPr id="3" name="http://photo-static-api.fotomore.com/creative/vcg/400/version23/VCG21gic2703053.jpg?uid=386&amp;timestamp=1706034728&amp;sign=03964c4584cfbeedd153dfee50ac2186" descr="D:\2024回校宣讲\pho\MTAwMTM1XzE2Mzg2NzQzNjIxNzk=.jpgMTAwMTM1XzE2Mzg2NzQzNjIxNzk="/>
              <p:cNvPicPr>
                <a:picLocks noChangeAspect="1"/>
              </p:cNvPicPr>
              <p:nvPr/>
            </p:nvPicPr>
            <p:blipFill rotWithShape="1">
              <a:blip r:embed="rId2"/>
              <a:srcRect l="2721" t="-2721" r="2721" b="2721"/>
              <a:stretch>
                <a:fillRect/>
              </a:stretch>
            </p:blipFill>
            <p:spPr>
              <a:xfrm>
                <a:off x="875041" y="1224461"/>
                <a:ext cx="2132708" cy="1267878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/>
            </p:nvSpPr>
            <p:spPr>
              <a:xfrm>
                <a:off x="3166756" y="1788622"/>
                <a:ext cx="2273935" cy="45085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中南大学人文学院教授，《中国诗词大会》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评委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702047" y="1224461"/>
                <a:ext cx="2012538" cy="523220"/>
              </a:xfrm>
              <a:prstGeom prst="rect">
                <a:avLst/>
              </a:prstGeom>
              <a:solidFill>
                <a:srgbClr val="062C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869654" y="1263422"/>
                <a:ext cx="2115784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 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杨雨</a:t>
                </a:r>
                <a:endParaRPr lang="zh-CN" altLang="en-US" sz="2400" dirty="0">
                  <a:solidFill>
                    <a:schemeClr val="bg1"/>
                  </a:solidFill>
                  <a:latin typeface="汉仪超粗宋简" panose="02010600000101010101" charset="-122"/>
                  <a:ea typeface="汉仪超粗宋简" panose="0201060000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6533069" y="1296377"/>
              <a:ext cx="4565788" cy="1476014"/>
              <a:chOff x="875041" y="1154892"/>
              <a:chExt cx="4565788" cy="1476014"/>
            </a:xfrm>
          </p:grpSpPr>
          <p:pic>
            <p:nvPicPr>
              <p:cNvPr id="35" name="http://photo-static-api.fotomore.com/creative/vcg/400/version23/VCG21gic2703872.jpg?uid=386&amp;timestamp=1706034747&amp;sign=23937227fec6d35aad3eba9ddb4fb0a6" descr="D:\2024回校宣讲\pho\w700d1q75cms.jpgw700d1q75cms"/>
              <p:cNvPicPr>
                <a:picLocks noChangeAspect="1"/>
              </p:cNvPicPr>
              <p:nvPr/>
            </p:nvPicPr>
            <p:blipFill rotWithShape="1">
              <a:blip r:embed="rId3"/>
              <a:srcRect l="9366" r="9366"/>
              <a:stretch>
                <a:fillRect/>
              </a:stretch>
            </p:blipFill>
            <p:spPr>
              <a:xfrm>
                <a:off x="875041" y="1154892"/>
                <a:ext cx="2132708" cy="1476014"/>
              </a:xfrm>
              <a:prstGeom prst="rect">
                <a:avLst/>
              </a:prstGeom>
            </p:spPr>
          </p:pic>
          <p:sp>
            <p:nvSpPr>
              <p:cNvPr id="36" name="文本框 35"/>
              <p:cNvSpPr txBox="1"/>
              <p:nvPr/>
            </p:nvSpPr>
            <p:spPr>
              <a:xfrm>
                <a:off x="3166918" y="1747805"/>
                <a:ext cx="2273911" cy="645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中南大学法学院兼职教授，著名刑法学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专家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2702047" y="1224461"/>
                <a:ext cx="2012538" cy="523220"/>
              </a:xfrm>
              <a:prstGeom prst="rect">
                <a:avLst/>
              </a:prstGeom>
              <a:solidFill>
                <a:srgbClr val="062C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869654" y="1263422"/>
                <a:ext cx="2115784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超粗宋简" panose="02010600000101010101" charset="-122"/>
                    <a:sym typeface="汉仪旗黑-80S" panose="00020600040101010101" charset="-122"/>
                  </a:rPr>
                  <a:t> 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超粗宋简" panose="02010600000101010101" charset="-122"/>
                    <a:sym typeface="汉仪旗黑-80S" panose="00020600040101010101" charset="-122"/>
                  </a:rPr>
                  <a:t>罗翔</a:t>
                </a:r>
                <a:endParaRPr lang="zh-CN" altLang="en-US" sz="2400" dirty="0">
                  <a:solidFill>
                    <a:schemeClr val="bg1"/>
                  </a:solidFill>
                  <a:latin typeface="汉仪超粗宋简" panose="02010600000101010101" charset="-122"/>
                  <a:ea typeface="汉仪超粗宋简" panose="02010600000101010101" charset="-122"/>
                  <a:cs typeface="汉仪超粗宋简" panose="0201060000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194593" y="3136265"/>
              <a:ext cx="4592924" cy="1617342"/>
              <a:chOff x="798375" y="1182023"/>
              <a:chExt cx="4592924" cy="1617342"/>
            </a:xfrm>
          </p:grpSpPr>
          <p:pic>
            <p:nvPicPr>
              <p:cNvPr id="40" name="http://photo-static-api.fotomore.com/creative/vcg/400/version23/VCG21c336c3127.jpg?uid=386&amp;timestamp=1706034786&amp;sign=3cc715d13a121e263eb7a8657ecb69c3" descr="D:\2024回校宣讲\pho\图片10.png图片10"/>
              <p:cNvPicPr>
                <a:picLocks noChangeAspect="1"/>
              </p:cNvPicPr>
              <p:nvPr/>
            </p:nvPicPr>
            <p:blipFill rotWithShape="1">
              <a:blip r:embed="rId4"/>
              <a:srcRect l="-17125" t="11665" r="-14659" b="30717"/>
              <a:stretch>
                <a:fillRect/>
              </a:stretch>
            </p:blipFill>
            <p:spPr>
              <a:xfrm>
                <a:off x="798375" y="1182023"/>
                <a:ext cx="2485390" cy="1421130"/>
              </a:xfrm>
              <a:prstGeom prst="rect">
                <a:avLst/>
              </a:prstGeom>
            </p:spPr>
          </p:pic>
          <p:sp>
            <p:nvSpPr>
              <p:cNvPr id="41" name="文本框 40"/>
              <p:cNvSpPr txBox="1"/>
              <p:nvPr/>
            </p:nvSpPr>
            <p:spPr>
              <a:xfrm>
                <a:off x="3117388" y="1877345"/>
                <a:ext cx="2273911" cy="92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中国工程院院士，中南大学自动化学院教授。</a:t>
                </a:r>
                <a:r>
                  <a:rPr lang="en-US" altLang="zh-CN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2019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年全国教书育人楷模，全国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模范教师。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2702047" y="1224461"/>
                <a:ext cx="2012538" cy="523220"/>
              </a:xfrm>
              <a:prstGeom prst="rect">
                <a:avLst/>
              </a:prstGeom>
              <a:solidFill>
                <a:srgbClr val="062C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2869654" y="1263422"/>
                <a:ext cx="2115784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超粗宋简" panose="02010600000101010101" charset="-122"/>
                    <a:sym typeface="汉仪旗黑-80S" panose="00020600040101010101" charset="-122"/>
                  </a:rPr>
                  <a:t>桂卫华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  </a:t>
                </a:r>
                <a:endParaRPr lang="en-US" altLang="zh-CN" sz="2400" dirty="0">
                  <a:solidFill>
                    <a:schemeClr val="bg1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6533258" y="3109134"/>
              <a:ext cx="4565599" cy="1555750"/>
              <a:chOff x="875230" y="1154892"/>
              <a:chExt cx="4565599" cy="1555750"/>
            </a:xfrm>
          </p:grpSpPr>
          <p:pic>
            <p:nvPicPr>
              <p:cNvPr id="45" name="http://photo-static-api.fotomore.com/creative/vcg/400/version23/VCG41539822026.jpg?uid=386&amp;timestamp=1706034807&amp;sign=c12f9c346dadfeff8070874b33e15abb" descr="D:\2024回校宣讲\pho\91778AAFE611C25B83D7382F83C_AD0F6F09_97E4.jpg91778AAFE611C25B83D7382F83C_AD0F6F09_97E4"/>
              <p:cNvPicPr>
                <a:picLocks noChangeAspect="1"/>
              </p:cNvPicPr>
              <p:nvPr/>
            </p:nvPicPr>
            <p:blipFill rotWithShape="1">
              <a:blip r:embed="rId5"/>
              <a:srcRect l="12790" t="1709" r="-12790" b="42952"/>
              <a:stretch>
                <a:fillRect/>
              </a:stretch>
            </p:blipFill>
            <p:spPr>
              <a:xfrm>
                <a:off x="875230" y="1154892"/>
                <a:ext cx="2423795" cy="1555750"/>
              </a:xfrm>
              <a:prstGeom prst="rect">
                <a:avLst/>
              </a:prstGeom>
            </p:spPr>
          </p:pic>
          <p:sp>
            <p:nvSpPr>
              <p:cNvPr id="46" name="文本框 45"/>
              <p:cNvSpPr txBox="1"/>
              <p:nvPr/>
            </p:nvSpPr>
            <p:spPr>
              <a:xfrm>
                <a:off x="3166918" y="1699545"/>
                <a:ext cx="2273911" cy="92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中国工程院院士，中南大学教授。顶尖应用地球物理学家，提名</a:t>
                </a:r>
                <a:r>
                  <a:rPr lang="en-US" altLang="zh-CN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2023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国家最高科学技术奖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2702047" y="1224461"/>
                <a:ext cx="2012538" cy="523220"/>
              </a:xfrm>
              <a:prstGeom prst="rect">
                <a:avLst/>
              </a:prstGeom>
              <a:solidFill>
                <a:srgbClr val="062C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869654" y="1263422"/>
                <a:ext cx="2115784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何继善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 </a:t>
                </a:r>
                <a:endParaRPr lang="en-US" altLang="zh-CN" sz="2400" dirty="0">
                  <a:solidFill>
                    <a:schemeClr val="bg1"/>
                  </a:solidFill>
                  <a:latin typeface="汉仪超粗宋简" panose="02010600000101010101" charset="-122"/>
                  <a:ea typeface="汉仪超粗宋简" panose="0201060000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</p:grpSp>
      <p:pic>
        <p:nvPicPr>
          <p:cNvPr id="86" name="图片 85" descr="中南大学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971405" y="-20955"/>
            <a:ext cx="2158365" cy="6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751" b="46547"/>
          <a:stretch>
            <a:fillRect/>
          </a:stretch>
        </p:blipFill>
        <p:spPr>
          <a:xfrm>
            <a:off x="0" y="3586639"/>
            <a:ext cx="12192000" cy="3271361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1127275" y="6489958"/>
            <a:ext cx="839057" cy="91042"/>
            <a:chOff x="-1104900" y="0"/>
            <a:chExt cx="1404542" cy="152400"/>
          </a:xfrm>
          <a:solidFill>
            <a:srgbClr val="959DA4"/>
          </a:solidFill>
        </p:grpSpPr>
        <p:sp>
          <p:nvSpPr>
            <p:cNvPr id="51" name="椭圆 50"/>
            <p:cNvSpPr/>
            <p:nvPr/>
          </p:nvSpPr>
          <p:spPr>
            <a:xfrm>
              <a:off x="-1104900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687519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270138" y="0"/>
              <a:ext cx="152400" cy="152400"/>
            </a:xfrm>
            <a:prstGeom prst="ellipse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47242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778015" y="6442501"/>
            <a:ext cx="663597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CENTRAL SOUTH UNIVERSITY</a:t>
            </a:r>
            <a:endParaRPr lang="zh-CN" altLang="en-US" sz="1200" dirty="0">
              <a:solidFill>
                <a:schemeClr val="bg1"/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874769" y="6581000"/>
            <a:ext cx="4442462" cy="0"/>
            <a:chOff x="3883391" y="6581000"/>
            <a:chExt cx="4442462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3883391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85370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41313" y="240570"/>
            <a:ext cx="12007837" cy="547097"/>
            <a:chOff x="241313" y="240570"/>
            <a:chExt cx="12007837" cy="547097"/>
          </a:xfrm>
        </p:grpSpPr>
        <p:sp>
          <p:nvSpPr>
            <p:cNvPr id="5" name="文本框 4"/>
            <p:cNvSpPr txBox="1"/>
            <p:nvPr/>
          </p:nvSpPr>
          <p:spPr>
            <a:xfrm>
              <a:off x="241313" y="265697"/>
              <a:ext cx="585468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汉仪颜楷简" panose="00020600040101010101" charset="-122"/>
                  <a:ea typeface="汉仪颜楷简" panose="00020600040101010101" charset="-122"/>
                  <a:cs typeface="汉仪旗黑-80S" panose="00020600040101010101" charset="-122"/>
                  <a:sym typeface="汉仪旗黑-80S" panose="00020600040101010101" charset="-122"/>
                </a:rPr>
                <a:t>知名校友</a:t>
              </a:r>
              <a:endParaRPr lang="zh-CN" altLang="en-US" sz="2800" dirty="0">
                <a:latin typeface="汉仪颜楷简" panose="00020600040101010101" charset="-122"/>
                <a:ea typeface="汉仪颜楷简" panose="00020600040101010101" charset="-122"/>
                <a:cs typeface="汉仪旗黑-80S" panose="00020600040101010101" charset="-122"/>
                <a:sym typeface="汉仪旗黑-80S" panose="0002060004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1941395" y="611953"/>
              <a:ext cx="10307755" cy="45719"/>
            </a:xfrm>
            <a:prstGeom prst="rect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20319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rgbClr val="062C87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 </a:t>
              </a:r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21221" y="1387504"/>
            <a:ext cx="5934706" cy="4660997"/>
            <a:chOff x="821221" y="1602007"/>
            <a:chExt cx="5934706" cy="4660997"/>
          </a:xfrm>
        </p:grpSpPr>
        <p:grpSp>
          <p:nvGrpSpPr>
            <p:cNvPr id="7" name="组合 6"/>
            <p:cNvGrpSpPr/>
            <p:nvPr/>
          </p:nvGrpSpPr>
          <p:grpSpPr>
            <a:xfrm>
              <a:off x="821455" y="1602007"/>
              <a:ext cx="5274545" cy="1449538"/>
              <a:chOff x="7830495" y="1994885"/>
              <a:chExt cx="3716747" cy="1021428"/>
            </a:xfrm>
          </p:grpSpPr>
          <p:pic>
            <p:nvPicPr>
              <p:cNvPr id="2" name="图片 1" descr="D:\2024回校宣讲\pho\301d-ivrxcex4393172.jpg301d-ivrxcex4393172"/>
              <p:cNvPicPr>
                <a:picLocks noChangeAspect="1"/>
              </p:cNvPicPr>
              <p:nvPr/>
            </p:nvPicPr>
            <p:blipFill rotWithShape="1">
              <a:blip r:embed="rId2"/>
              <a:srcRect l="16685" r="16685"/>
              <a:stretch>
                <a:fillRect/>
              </a:stretch>
            </p:blipFill>
            <p:spPr>
              <a:xfrm>
                <a:off x="10525814" y="1994885"/>
                <a:ext cx="1021428" cy="1021428"/>
              </a:xfrm>
              <a:custGeom>
                <a:avLst/>
                <a:gdLst>
                  <a:gd name="connsiteX0" fmla="*/ 1805906 w 3611812"/>
                  <a:gd name="connsiteY0" fmla="*/ 0 h 3611812"/>
                  <a:gd name="connsiteX1" fmla="*/ 3611812 w 3611812"/>
                  <a:gd name="connsiteY1" fmla="*/ 1805906 h 3611812"/>
                  <a:gd name="connsiteX2" fmla="*/ 1805906 w 3611812"/>
                  <a:gd name="connsiteY2" fmla="*/ 3611812 h 3611812"/>
                  <a:gd name="connsiteX3" fmla="*/ 0 w 3611812"/>
                  <a:gd name="connsiteY3" fmla="*/ 1805906 h 3611812"/>
                  <a:gd name="connsiteX4" fmla="*/ 1805906 w 3611812"/>
                  <a:gd name="connsiteY4" fmla="*/ 0 h 361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1812" h="3611812">
                    <a:moveTo>
                      <a:pt x="1805906" y="0"/>
                    </a:moveTo>
                    <a:cubicBezTo>
                      <a:pt x="2803280" y="0"/>
                      <a:pt x="3611812" y="808532"/>
                      <a:pt x="3611812" y="1805906"/>
                    </a:cubicBezTo>
                    <a:cubicBezTo>
                      <a:pt x="3611812" y="2803280"/>
                      <a:pt x="2803280" y="3611812"/>
                      <a:pt x="1805906" y="3611812"/>
                    </a:cubicBezTo>
                    <a:cubicBezTo>
                      <a:pt x="808532" y="3611812"/>
                      <a:pt x="0" y="2803280"/>
                      <a:pt x="0" y="1805906"/>
                    </a:cubicBezTo>
                    <a:cubicBezTo>
                      <a:pt x="0" y="808532"/>
                      <a:pt x="808532" y="0"/>
                      <a:pt x="1805906" y="0"/>
                    </a:cubicBezTo>
                    <a:close/>
                  </a:path>
                </a:pathLst>
              </a:custGeom>
            </p:spPr>
          </p:pic>
          <p:pic>
            <p:nvPicPr>
              <p:cNvPr id="3" name="图片 2" descr="D:\2024回校宣讲\pho\v2-bbc81ae66c3a1f886f57ba67770d4d8b_1440w.jpgv2-bbc81ae66c3a1f886f57ba67770d4d8b_1440w"/>
              <p:cNvPicPr>
                <a:picLocks noChangeAspect="1"/>
              </p:cNvPicPr>
              <p:nvPr/>
            </p:nvPicPr>
            <p:blipFill rotWithShape="1">
              <a:blip r:embed="rId3"/>
              <a:srcRect l="3849" r="3849"/>
              <a:stretch>
                <a:fillRect/>
              </a:stretch>
            </p:blipFill>
            <p:spPr>
              <a:xfrm flipH="1">
                <a:off x="9178072" y="1994885"/>
                <a:ext cx="1021428" cy="1021428"/>
              </a:xfrm>
              <a:custGeom>
                <a:avLst/>
                <a:gdLst>
                  <a:gd name="connsiteX0" fmla="*/ 1805906 w 3611812"/>
                  <a:gd name="connsiteY0" fmla="*/ 0 h 3611812"/>
                  <a:gd name="connsiteX1" fmla="*/ 3611812 w 3611812"/>
                  <a:gd name="connsiteY1" fmla="*/ 1805906 h 3611812"/>
                  <a:gd name="connsiteX2" fmla="*/ 1805906 w 3611812"/>
                  <a:gd name="connsiteY2" fmla="*/ 3611812 h 3611812"/>
                  <a:gd name="connsiteX3" fmla="*/ 0 w 3611812"/>
                  <a:gd name="connsiteY3" fmla="*/ 1805906 h 3611812"/>
                  <a:gd name="connsiteX4" fmla="*/ 1805906 w 3611812"/>
                  <a:gd name="connsiteY4" fmla="*/ 0 h 361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1812" h="3611812">
                    <a:moveTo>
                      <a:pt x="1805906" y="0"/>
                    </a:moveTo>
                    <a:cubicBezTo>
                      <a:pt x="2803280" y="0"/>
                      <a:pt x="3611812" y="808532"/>
                      <a:pt x="3611812" y="1805906"/>
                    </a:cubicBezTo>
                    <a:cubicBezTo>
                      <a:pt x="3611812" y="2803280"/>
                      <a:pt x="2803280" y="3611812"/>
                      <a:pt x="1805906" y="3611812"/>
                    </a:cubicBezTo>
                    <a:cubicBezTo>
                      <a:pt x="808532" y="3611812"/>
                      <a:pt x="0" y="2803280"/>
                      <a:pt x="0" y="1805906"/>
                    </a:cubicBezTo>
                    <a:cubicBezTo>
                      <a:pt x="0" y="808532"/>
                      <a:pt x="808532" y="0"/>
                      <a:pt x="1805906" y="0"/>
                    </a:cubicBezTo>
                    <a:close/>
                  </a:path>
                </a:pathLst>
              </a:custGeom>
            </p:spPr>
          </p:pic>
          <p:pic>
            <p:nvPicPr>
              <p:cNvPr id="4" name="图片 3" descr="D:\2024回校宣讲\pho\419b-iteyfwv3933533.jpg419b-iteyfwv3933533"/>
              <p:cNvPicPr>
                <a:picLocks noChangeAspect="1"/>
              </p:cNvPicPr>
              <p:nvPr/>
            </p:nvPicPr>
            <p:blipFill rotWithShape="1">
              <a:blip r:embed="rId4"/>
              <a:srcRect l="16663" r="16663"/>
              <a:stretch>
                <a:fillRect/>
              </a:stretch>
            </p:blipFill>
            <p:spPr>
              <a:xfrm>
                <a:off x="7830495" y="1994885"/>
                <a:ext cx="1021383" cy="1021428"/>
              </a:xfrm>
              <a:custGeom>
                <a:avLst/>
                <a:gdLst>
                  <a:gd name="connsiteX0" fmla="*/ 1805906 w 3611812"/>
                  <a:gd name="connsiteY0" fmla="*/ 0 h 3611812"/>
                  <a:gd name="connsiteX1" fmla="*/ 3611812 w 3611812"/>
                  <a:gd name="connsiteY1" fmla="*/ 1805906 h 3611812"/>
                  <a:gd name="connsiteX2" fmla="*/ 1805906 w 3611812"/>
                  <a:gd name="connsiteY2" fmla="*/ 3611812 h 3611812"/>
                  <a:gd name="connsiteX3" fmla="*/ 0 w 3611812"/>
                  <a:gd name="connsiteY3" fmla="*/ 1805906 h 3611812"/>
                  <a:gd name="connsiteX4" fmla="*/ 1805906 w 3611812"/>
                  <a:gd name="connsiteY4" fmla="*/ 0 h 361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1812" h="3611812">
                    <a:moveTo>
                      <a:pt x="1805906" y="0"/>
                    </a:moveTo>
                    <a:cubicBezTo>
                      <a:pt x="2803280" y="0"/>
                      <a:pt x="3611812" y="808532"/>
                      <a:pt x="3611812" y="1805906"/>
                    </a:cubicBezTo>
                    <a:cubicBezTo>
                      <a:pt x="3611812" y="2803280"/>
                      <a:pt x="2803280" y="3611812"/>
                      <a:pt x="1805906" y="3611812"/>
                    </a:cubicBezTo>
                    <a:cubicBezTo>
                      <a:pt x="808532" y="3611812"/>
                      <a:pt x="0" y="2803280"/>
                      <a:pt x="0" y="1805906"/>
                    </a:cubicBezTo>
                    <a:cubicBezTo>
                      <a:pt x="0" y="808532"/>
                      <a:pt x="808532" y="0"/>
                      <a:pt x="1805906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8" name="组合 7"/>
            <p:cNvGrpSpPr/>
            <p:nvPr/>
          </p:nvGrpSpPr>
          <p:grpSpPr>
            <a:xfrm>
              <a:off x="821221" y="4136659"/>
              <a:ext cx="5107858" cy="1449538"/>
              <a:chOff x="7830330" y="1994885"/>
              <a:chExt cx="3599290" cy="1021428"/>
            </a:xfrm>
          </p:grpSpPr>
          <p:pic>
            <p:nvPicPr>
              <p:cNvPr id="9" name="图片 8" descr="D:\2024回校宣讲\pho\1874f86723d9af3fe045f093.jpeg!800.jpg1874f86723d9af3fe045f093.jpeg!800"/>
              <p:cNvPicPr>
                <a:picLocks noChangeAspect="1"/>
              </p:cNvPicPr>
              <p:nvPr/>
            </p:nvPicPr>
            <p:blipFill rotWithShape="1">
              <a:blip r:embed="rId5"/>
              <a:srcRect l="687" t="-13" r="-687" b="20528"/>
              <a:stretch>
                <a:fillRect/>
              </a:stretch>
            </p:blipFill>
            <p:spPr>
              <a:xfrm>
                <a:off x="10440515" y="1994885"/>
                <a:ext cx="989105" cy="1021428"/>
              </a:xfrm>
              <a:custGeom>
                <a:avLst/>
                <a:gdLst>
                  <a:gd name="connsiteX0" fmla="*/ 1805906 w 3611812"/>
                  <a:gd name="connsiteY0" fmla="*/ 0 h 3611812"/>
                  <a:gd name="connsiteX1" fmla="*/ 3611812 w 3611812"/>
                  <a:gd name="connsiteY1" fmla="*/ 1805906 h 3611812"/>
                  <a:gd name="connsiteX2" fmla="*/ 1805906 w 3611812"/>
                  <a:gd name="connsiteY2" fmla="*/ 3611812 h 3611812"/>
                  <a:gd name="connsiteX3" fmla="*/ 0 w 3611812"/>
                  <a:gd name="connsiteY3" fmla="*/ 1805906 h 3611812"/>
                  <a:gd name="connsiteX4" fmla="*/ 1805906 w 3611812"/>
                  <a:gd name="connsiteY4" fmla="*/ 0 h 361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1812" h="3611812">
                    <a:moveTo>
                      <a:pt x="1805906" y="0"/>
                    </a:moveTo>
                    <a:cubicBezTo>
                      <a:pt x="2803280" y="0"/>
                      <a:pt x="3611812" y="808532"/>
                      <a:pt x="3611812" y="1805906"/>
                    </a:cubicBezTo>
                    <a:cubicBezTo>
                      <a:pt x="3611812" y="2803280"/>
                      <a:pt x="2803280" y="3611812"/>
                      <a:pt x="1805906" y="3611812"/>
                    </a:cubicBezTo>
                    <a:cubicBezTo>
                      <a:pt x="808532" y="3611812"/>
                      <a:pt x="0" y="2803280"/>
                      <a:pt x="0" y="1805906"/>
                    </a:cubicBezTo>
                    <a:cubicBezTo>
                      <a:pt x="0" y="808532"/>
                      <a:pt x="808532" y="0"/>
                      <a:pt x="1805906" y="0"/>
                    </a:cubicBezTo>
                    <a:close/>
                  </a:path>
                </a:pathLst>
              </a:custGeom>
            </p:spPr>
          </p:pic>
          <p:pic>
            <p:nvPicPr>
              <p:cNvPr id="10" name="图片 9" descr="D:\2024回校宣讲\pho\20130509104401-2125245473.jpg20130509104401-2125245473"/>
              <p:cNvPicPr>
                <a:picLocks noChangeAspect="1"/>
              </p:cNvPicPr>
              <p:nvPr/>
            </p:nvPicPr>
            <p:blipFill>
              <a:blip r:embed="rId6"/>
              <a:srcRect l="219" t="2403" r="-219" b="25753"/>
              <a:stretch>
                <a:fillRect/>
              </a:stretch>
            </p:blipFill>
            <p:spPr>
              <a:xfrm>
                <a:off x="9178072" y="1994885"/>
                <a:ext cx="1021428" cy="1021428"/>
              </a:xfrm>
              <a:custGeom>
                <a:avLst/>
                <a:gdLst>
                  <a:gd name="connsiteX0" fmla="*/ 1805906 w 3611812"/>
                  <a:gd name="connsiteY0" fmla="*/ 0 h 3611812"/>
                  <a:gd name="connsiteX1" fmla="*/ 3611812 w 3611812"/>
                  <a:gd name="connsiteY1" fmla="*/ 1805906 h 3611812"/>
                  <a:gd name="connsiteX2" fmla="*/ 1805906 w 3611812"/>
                  <a:gd name="connsiteY2" fmla="*/ 3611812 h 3611812"/>
                  <a:gd name="connsiteX3" fmla="*/ 0 w 3611812"/>
                  <a:gd name="connsiteY3" fmla="*/ 1805906 h 3611812"/>
                  <a:gd name="connsiteX4" fmla="*/ 1805906 w 3611812"/>
                  <a:gd name="connsiteY4" fmla="*/ 0 h 361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1812" h="3611812">
                    <a:moveTo>
                      <a:pt x="1805906" y="0"/>
                    </a:moveTo>
                    <a:cubicBezTo>
                      <a:pt x="2803280" y="0"/>
                      <a:pt x="3611812" y="808532"/>
                      <a:pt x="3611812" y="1805906"/>
                    </a:cubicBezTo>
                    <a:cubicBezTo>
                      <a:pt x="3611812" y="2803280"/>
                      <a:pt x="2803280" y="3611812"/>
                      <a:pt x="1805906" y="3611812"/>
                    </a:cubicBezTo>
                    <a:cubicBezTo>
                      <a:pt x="808532" y="3611812"/>
                      <a:pt x="0" y="2803280"/>
                      <a:pt x="0" y="1805906"/>
                    </a:cubicBezTo>
                    <a:cubicBezTo>
                      <a:pt x="0" y="808532"/>
                      <a:pt x="808532" y="0"/>
                      <a:pt x="1805906" y="0"/>
                    </a:cubicBezTo>
                    <a:close/>
                  </a:path>
                </a:pathLst>
              </a:custGeom>
            </p:spPr>
          </p:pic>
          <p:pic>
            <p:nvPicPr>
              <p:cNvPr id="12" name="图片 11" descr="D:\2024回校宣讲\pho\12dc5dae3df24af099ef11a080c7277b_j255swb1ek2.jpg12dc5dae3df24af099ef11a080c7277b_j255swb1ek2"/>
              <p:cNvPicPr>
                <a:picLocks noChangeAspect="1"/>
              </p:cNvPicPr>
              <p:nvPr/>
            </p:nvPicPr>
            <p:blipFill rotWithShape="1">
              <a:blip r:embed="rId7"/>
              <a:srcRect l="14012" r="14012"/>
              <a:stretch>
                <a:fillRect/>
              </a:stretch>
            </p:blipFill>
            <p:spPr>
              <a:xfrm>
                <a:off x="7830330" y="1994885"/>
                <a:ext cx="1021428" cy="1021428"/>
              </a:xfrm>
              <a:custGeom>
                <a:avLst/>
                <a:gdLst>
                  <a:gd name="connsiteX0" fmla="*/ 1805906 w 3611812"/>
                  <a:gd name="connsiteY0" fmla="*/ 0 h 3611812"/>
                  <a:gd name="connsiteX1" fmla="*/ 3611812 w 3611812"/>
                  <a:gd name="connsiteY1" fmla="*/ 1805906 h 3611812"/>
                  <a:gd name="connsiteX2" fmla="*/ 1805906 w 3611812"/>
                  <a:gd name="connsiteY2" fmla="*/ 3611812 h 3611812"/>
                  <a:gd name="connsiteX3" fmla="*/ 0 w 3611812"/>
                  <a:gd name="connsiteY3" fmla="*/ 1805906 h 3611812"/>
                  <a:gd name="connsiteX4" fmla="*/ 1805906 w 3611812"/>
                  <a:gd name="connsiteY4" fmla="*/ 0 h 361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1812" h="3611812">
                    <a:moveTo>
                      <a:pt x="1805906" y="0"/>
                    </a:moveTo>
                    <a:cubicBezTo>
                      <a:pt x="2803280" y="0"/>
                      <a:pt x="3611812" y="808532"/>
                      <a:pt x="3611812" y="1805906"/>
                    </a:cubicBezTo>
                    <a:cubicBezTo>
                      <a:pt x="3611812" y="2803280"/>
                      <a:pt x="2803280" y="3611812"/>
                      <a:pt x="1805906" y="3611812"/>
                    </a:cubicBezTo>
                    <a:cubicBezTo>
                      <a:pt x="808532" y="3611812"/>
                      <a:pt x="0" y="2803280"/>
                      <a:pt x="0" y="1805906"/>
                    </a:cubicBezTo>
                    <a:cubicBezTo>
                      <a:pt x="0" y="808532"/>
                      <a:pt x="808532" y="0"/>
                      <a:pt x="1805906" y="0"/>
                    </a:cubicBezTo>
                    <a:close/>
                  </a:path>
                </a:pathLst>
              </a:custGeom>
            </p:spPr>
          </p:pic>
        </p:grpSp>
        <p:grpSp>
          <p:nvGrpSpPr>
            <p:cNvPr id="25" name="组合 24"/>
            <p:cNvGrpSpPr/>
            <p:nvPr/>
          </p:nvGrpSpPr>
          <p:grpSpPr>
            <a:xfrm>
              <a:off x="821221" y="3138256"/>
              <a:ext cx="2115785" cy="652994"/>
              <a:chOff x="821221" y="3138256"/>
              <a:chExt cx="2115785" cy="652994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821222" y="3422950"/>
                <a:ext cx="2115784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比亚迪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董事长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821221" y="3138256"/>
                <a:ext cx="1449538" cy="398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王传福</a:t>
                </a:r>
                <a:endParaRPr lang="zh-CN" altLang="en-US" sz="2000" dirty="0"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2730682" y="3138256"/>
              <a:ext cx="2115785" cy="652994"/>
              <a:chOff x="821221" y="3138256"/>
              <a:chExt cx="2115785" cy="652994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821222" y="3422950"/>
                <a:ext cx="2115784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三一重工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董事长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821221" y="3138256"/>
                <a:ext cx="1449538" cy="398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梁稳</a:t>
                </a:r>
                <a:r>
                  <a:rPr lang="zh-CN" altLang="en-US" sz="2000" dirty="0"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根</a:t>
                </a:r>
                <a:endParaRPr lang="zh-CN" altLang="en-US" sz="2000" dirty="0"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4640142" y="3138256"/>
              <a:ext cx="2115785" cy="652994"/>
              <a:chOff x="821221" y="3138256"/>
              <a:chExt cx="2115785" cy="652994"/>
            </a:xfrm>
          </p:grpSpPr>
          <p:sp>
            <p:nvSpPr>
              <p:cNvPr id="30" name="文本框 29"/>
              <p:cNvSpPr txBox="1"/>
              <p:nvPr/>
            </p:nvSpPr>
            <p:spPr>
              <a:xfrm>
                <a:off x="821222" y="3422950"/>
                <a:ext cx="2115784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大疆创始人之一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821221" y="3138256"/>
                <a:ext cx="1449538" cy="398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李泽湘</a:t>
                </a:r>
                <a:endParaRPr lang="zh-CN" altLang="en-US" sz="2000" dirty="0"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821221" y="5608740"/>
              <a:ext cx="2115785" cy="652994"/>
              <a:chOff x="821221" y="3138256"/>
              <a:chExt cx="2115785" cy="652994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821222" y="3422950"/>
                <a:ext cx="2115784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外交部知名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发言人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821221" y="3138256"/>
                <a:ext cx="1449538" cy="398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赵立</a:t>
                </a:r>
                <a:r>
                  <a:rPr lang="zh-CN" altLang="en-US" sz="2000" dirty="0"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坚</a:t>
                </a:r>
                <a:endParaRPr lang="zh-CN" altLang="en-US" sz="2000" dirty="0"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446203" y="5608740"/>
              <a:ext cx="2115784" cy="654264"/>
              <a:chOff x="536742" y="3138256"/>
              <a:chExt cx="2115784" cy="654264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36742" y="3424220"/>
                <a:ext cx="2115784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数学难题西塔潘猜想证明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者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821221" y="3138256"/>
                <a:ext cx="1449538" cy="398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刘路</a:t>
                </a:r>
                <a:endParaRPr lang="zh-CN" altLang="en-US" sz="2000" dirty="0"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640142" y="5608740"/>
              <a:ext cx="2115785" cy="652994"/>
              <a:chOff x="821221" y="3138256"/>
              <a:chExt cx="2115785" cy="652994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821222" y="3422950"/>
                <a:ext cx="2115784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华大基因集团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董事长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821221" y="3138256"/>
                <a:ext cx="1449538" cy="398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汪</a:t>
                </a:r>
                <a:r>
                  <a:rPr lang="zh-CN" altLang="en-US" sz="2000" dirty="0"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建</a:t>
                </a:r>
                <a:endParaRPr lang="zh-CN" altLang="en-US" sz="2000" dirty="0"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6857181" y="2000233"/>
            <a:ext cx="5262030" cy="3545933"/>
            <a:chOff x="6755927" y="1994497"/>
            <a:chExt cx="5262030" cy="3545933"/>
          </a:xfrm>
        </p:grpSpPr>
        <p:sp>
          <p:nvSpPr>
            <p:cNvPr id="44" name="矩形 43"/>
            <p:cNvSpPr/>
            <p:nvPr/>
          </p:nvSpPr>
          <p:spPr>
            <a:xfrm>
              <a:off x="6755927" y="2630905"/>
              <a:ext cx="4711729" cy="2909525"/>
            </a:xfrm>
            <a:prstGeom prst="rect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946032" y="2747843"/>
              <a:ext cx="4219759" cy="2676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中南大学被誉为企业家的摇篮，</a:t>
              </a:r>
              <a:r>
                <a:rPr lang="zh-CN" altLang="en-US" sz="1400" dirty="0">
                  <a:solidFill>
                    <a:srgbClr val="FFC000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A股校友圈公司总市值排名全国</a:t>
              </a:r>
              <a:r>
                <a:rPr lang="zh-CN" altLang="en-US" sz="1400" dirty="0">
                  <a:solidFill>
                    <a:srgbClr val="FFFF00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第三</a:t>
              </a:r>
              <a:r>
                <a:rPr lang="zh-CN" altLang="en-US" sz="14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（居于人大和清华之后）</a:t>
              </a:r>
              <a:endParaRPr lang="zh-CN" altLang="en-US" sz="14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2023</a:t>
              </a:r>
              <a:r>
                <a:rPr lang="zh-CN" altLang="en-US" sz="14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年，“中南大学一校友</a:t>
              </a:r>
              <a:r>
                <a:rPr lang="zh-CN" altLang="en-US" sz="14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匿名向母校捐赠6亿元”的新闻引发广泛关注。网友在猜测这位校友的身份之时，也对中南大学“硬核”的校友资源津津乐道。据不完全统计，目前A股上市公司中，至少有20多位董事长都毕业于中南大学，数量在中国的高校中名列前茅。</a:t>
              </a:r>
              <a:endParaRPr lang="zh-CN" altLang="en-US" sz="14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6755928" y="1994497"/>
              <a:ext cx="2658058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rPr>
                <a:t>校友力量</a:t>
              </a:r>
              <a:endParaRPr lang="zh-CN" altLang="en-US" sz="2800" dirty="0">
                <a:latin typeface="汉仪旗黑-80S" panose="00020600040101010101" charset="-122"/>
                <a:ea typeface="汉仪旗黑-80S" panose="00020600040101010101" charset="-122"/>
                <a:cs typeface="汉仪旗黑-80S" panose="00020600040101010101" charset="-122"/>
                <a:sym typeface="汉仪旗黑-80S" panose="00020600040101010101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8456009" y="2145127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-80S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endParaRPr>
            </a:p>
          </p:txBody>
        </p:sp>
      </p:grpSp>
      <p:pic>
        <p:nvPicPr>
          <p:cNvPr id="86" name="图片 85" descr="中南大学logo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033635" y="0"/>
            <a:ext cx="2158365" cy="6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6"/>
          <p:cNvSpPr txBox="1">
            <a:spLocks noChangeArrowheads="1"/>
          </p:cNvSpPr>
          <p:nvPr/>
        </p:nvSpPr>
        <p:spPr bwMode="auto">
          <a:xfrm>
            <a:off x="196215" y="222885"/>
            <a:ext cx="162750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665" b="1" dirty="0" smtClean="0">
                <a:solidFill>
                  <a:srgbClr val="0F5D9D"/>
                </a:solidFill>
                <a:latin typeface="汉仪汉黑W" panose="00020600040101010101" charset="-122"/>
                <a:ea typeface="汉仪汉黑W" panose="00020600040101010101" charset="-122"/>
                <a:sym typeface="宋体" panose="02010600030101010101" pitchFamily="2" charset="-122"/>
              </a:rPr>
              <a:t>国际合作</a:t>
            </a:r>
            <a:endParaRPr lang="zh-CN" altLang="en-US" sz="2665" b="1" dirty="0">
              <a:solidFill>
                <a:srgbClr val="0F5D9D"/>
              </a:solidFill>
              <a:latin typeface="汉仪汉黑W" panose="00020600040101010101" charset="-122"/>
              <a:ea typeface="汉仪汉黑W" panose="00020600040101010101" charset="-122"/>
              <a:sym typeface="宋体" panose="02010600030101010101" pitchFamily="2" charset="-122"/>
            </a:endParaRPr>
          </a:p>
        </p:txBody>
      </p:sp>
      <p:sp>
        <p:nvSpPr>
          <p:cNvPr id="54275" name="文本框 4"/>
          <p:cNvSpPr txBox="1">
            <a:spLocks noChangeArrowheads="1"/>
          </p:cNvSpPr>
          <p:nvPr/>
        </p:nvSpPr>
        <p:spPr bwMode="auto">
          <a:xfrm>
            <a:off x="994833" y="773007"/>
            <a:ext cx="9891607" cy="137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135" b="1" dirty="0" smtClean="0">
                <a:solidFill>
                  <a:srgbClr val="0F5D9D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中南大学与英国邓迪大学合作举办了</a:t>
            </a:r>
            <a:r>
              <a:rPr lang="zh-CN" altLang="en-US" sz="2135" b="1" dirty="0" smtClean="0">
                <a:solidFill>
                  <a:schemeClr val="accent1">
                    <a:lumMod val="50000"/>
                  </a:schemeClr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中南大学邓迪国际学院</a:t>
            </a:r>
            <a:r>
              <a:rPr lang="zh-CN" altLang="en-US" sz="2135" b="1" dirty="0" smtClean="0">
                <a:solidFill>
                  <a:srgbClr val="0F5D9D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。此外学校</a:t>
            </a:r>
            <a:r>
              <a:rPr lang="zh-CN" altLang="en-US" sz="2135" b="1" dirty="0">
                <a:solidFill>
                  <a:srgbClr val="0F5D9D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先后</a:t>
            </a:r>
            <a:r>
              <a:rPr lang="zh-CN" altLang="en-US" sz="2135" b="1" dirty="0" smtClean="0">
                <a:solidFill>
                  <a:srgbClr val="0F5D9D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与</a:t>
            </a:r>
            <a:r>
              <a:rPr lang="en-US" altLang="zh-CN" sz="2135" b="1" dirty="0" smtClean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50</a:t>
            </a:r>
            <a:r>
              <a:rPr lang="zh-CN" altLang="en-US" sz="2135" b="1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多个</a:t>
            </a:r>
            <a:r>
              <a:rPr lang="zh-CN" altLang="en-US" sz="2135" b="1" dirty="0">
                <a:solidFill>
                  <a:srgbClr val="0F5D9D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国家、地区的</a:t>
            </a:r>
            <a:r>
              <a:rPr lang="en-US" altLang="zh-CN" sz="2135" b="1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200</a:t>
            </a:r>
            <a:r>
              <a:rPr lang="zh-CN" altLang="en-US" sz="2135" b="1" dirty="0">
                <a:solidFill>
                  <a:srgbClr val="C00000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多所</a:t>
            </a:r>
            <a:r>
              <a:rPr lang="zh-CN" altLang="en-US" sz="2135" b="1" dirty="0">
                <a:solidFill>
                  <a:srgbClr val="0F5D9D"/>
                </a:solidFill>
                <a:latin typeface="方正小标宋简体" panose="02000000000000000000" charset="-122"/>
                <a:ea typeface="方正小标宋简体" panose="02000000000000000000" charset="-122"/>
                <a:cs typeface="方正小标宋简体" panose="02000000000000000000" charset="-122"/>
                <a:sym typeface="+mn-ea"/>
              </a:rPr>
              <a:t>大学和科研机构建立了长期合作关系，与众多跨国企业集团广泛开展产学研合作。</a:t>
            </a:r>
            <a:endParaRPr lang="zh-CN" altLang="en-US" sz="2135" b="1" dirty="0">
              <a:solidFill>
                <a:srgbClr val="0F5D9D"/>
              </a:solidFill>
              <a:latin typeface="方正小标宋简体" panose="02000000000000000000" charset="-122"/>
              <a:ea typeface="方正小标宋简体" panose="02000000000000000000" charset="-122"/>
              <a:cs typeface="方正小标宋简体" panose="02000000000000000000" charset="-122"/>
              <a:sym typeface="+mn-ea"/>
            </a:endParaRPr>
          </a:p>
        </p:txBody>
      </p:sp>
      <p:sp>
        <p:nvSpPr>
          <p:cNvPr id="54276" name="矩形 6"/>
          <p:cNvSpPr>
            <a:spLocks noChangeArrowheads="1"/>
          </p:cNvSpPr>
          <p:nvPr/>
        </p:nvSpPr>
        <p:spPr bwMode="auto">
          <a:xfrm>
            <a:off x="1300904" y="2599267"/>
            <a:ext cx="5681133" cy="217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/>
            <a:endParaRPr lang="zh-CN" altLang="en-US" sz="2400"/>
          </a:p>
        </p:txBody>
      </p:sp>
      <p:sp>
        <p:nvSpPr>
          <p:cNvPr id="2" name="流程图: 终止 1"/>
          <p:cNvSpPr/>
          <p:nvPr/>
        </p:nvSpPr>
        <p:spPr>
          <a:xfrm>
            <a:off x="4758267" y="3203787"/>
            <a:ext cx="2507827" cy="668020"/>
          </a:xfrm>
          <a:prstGeom prst="flowChartTerminator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英国牛津大学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流程图: 终止 4"/>
          <p:cNvSpPr/>
          <p:nvPr>
            <p:custDataLst>
              <p:tags r:id="rId1"/>
            </p:custDataLst>
          </p:nvPr>
        </p:nvSpPr>
        <p:spPr>
          <a:xfrm>
            <a:off x="6581140" y="4090247"/>
            <a:ext cx="2776220" cy="683260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新加坡国立大学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流程图: 终止 5"/>
          <p:cNvSpPr/>
          <p:nvPr>
            <p:custDataLst>
              <p:tags r:id="rId2"/>
            </p:custDataLst>
          </p:nvPr>
        </p:nvSpPr>
        <p:spPr>
          <a:xfrm>
            <a:off x="2396913" y="4091093"/>
            <a:ext cx="2656840" cy="1021927"/>
          </a:xfrm>
          <a:prstGeom prst="flowChartTerminator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英国伦敦玛丽女王大学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流程图: 终止 7"/>
          <p:cNvSpPr/>
          <p:nvPr>
            <p:custDataLst>
              <p:tags r:id="rId3"/>
            </p:custDataLst>
          </p:nvPr>
        </p:nvSpPr>
        <p:spPr>
          <a:xfrm>
            <a:off x="3054773" y="2092960"/>
            <a:ext cx="2886287" cy="668020"/>
          </a:xfrm>
          <a:prstGeom prst="flowChartTerminator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美国耶鲁大学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流程图: 终止 8"/>
          <p:cNvSpPr/>
          <p:nvPr>
            <p:custDataLst>
              <p:tags r:id="rId4"/>
            </p:custDataLst>
          </p:nvPr>
        </p:nvSpPr>
        <p:spPr>
          <a:xfrm>
            <a:off x="8100060" y="2834640"/>
            <a:ext cx="2934547" cy="668020"/>
          </a:xfrm>
          <a:prstGeom prst="flowChartTerminator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英国伯明翰大学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流程图: 终止 9"/>
          <p:cNvSpPr/>
          <p:nvPr>
            <p:custDataLst>
              <p:tags r:id="rId5"/>
            </p:custDataLst>
          </p:nvPr>
        </p:nvSpPr>
        <p:spPr>
          <a:xfrm>
            <a:off x="1418167" y="5532120"/>
            <a:ext cx="2814320" cy="668020"/>
          </a:xfrm>
          <a:prstGeom prst="flowChartTerminator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日本早稻田大学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流程图: 终止 11"/>
          <p:cNvSpPr/>
          <p:nvPr>
            <p:custDataLst>
              <p:tags r:id="rId6"/>
            </p:custDataLst>
          </p:nvPr>
        </p:nvSpPr>
        <p:spPr>
          <a:xfrm>
            <a:off x="6989233" y="1777153"/>
            <a:ext cx="3388360" cy="668020"/>
          </a:xfrm>
          <a:prstGeom prst="flowChartTermina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英国帝国理工学院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流程图: 终止 12"/>
          <p:cNvSpPr/>
          <p:nvPr>
            <p:custDataLst>
              <p:tags r:id="rId7"/>
            </p:custDataLst>
          </p:nvPr>
        </p:nvSpPr>
        <p:spPr>
          <a:xfrm>
            <a:off x="926253" y="3003973"/>
            <a:ext cx="2815167" cy="668020"/>
          </a:xfrm>
          <a:prstGeom prst="flowChartTerminator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美国密苏里大学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 Box 6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160933" y="5572760"/>
            <a:ext cx="250444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665" b="1" dirty="0" smtClean="0">
                <a:solidFill>
                  <a:srgbClr val="0F5D9D"/>
                </a:solidFill>
                <a:latin typeface="Impact" panose="020B0806030902050204" pitchFamily="34" charset="0"/>
                <a:sym typeface="宋体" panose="02010600030101010101" pitchFamily="2" charset="-122"/>
              </a:rPr>
              <a:t>. . . . . . </a:t>
            </a:r>
            <a:endParaRPr lang="en-US" altLang="zh-CN" sz="2665" b="1" dirty="0" smtClean="0">
              <a:solidFill>
                <a:srgbClr val="0F5D9D"/>
              </a:solidFill>
              <a:latin typeface="Impact" panose="020B0806030902050204" pitchFamily="34" charset="0"/>
              <a:sym typeface="宋体" panose="02010600030101010101" pitchFamily="2" charset="-122"/>
            </a:endParaRPr>
          </a:p>
        </p:txBody>
      </p:sp>
      <p:sp>
        <p:nvSpPr>
          <p:cNvPr id="15" name="流程图: 终止 14"/>
          <p:cNvSpPr/>
          <p:nvPr>
            <p:custDataLst>
              <p:tags r:id="rId9"/>
            </p:custDataLst>
          </p:nvPr>
        </p:nvSpPr>
        <p:spPr>
          <a:xfrm>
            <a:off x="5395807" y="5225627"/>
            <a:ext cx="3294380" cy="683260"/>
          </a:xfrm>
          <a:prstGeom prst="flowChartTermina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英国曼彻斯特大学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 flipV="1">
            <a:off x="194139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033635" y="0"/>
            <a:ext cx="2158365" cy="67881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705" y="137160"/>
            <a:ext cx="1864360" cy="996315"/>
          </a:xfrm>
        </p:spPr>
        <p:txBody>
          <a:bodyPr/>
          <a:p>
            <a:r>
              <a:rPr lang="zh-CN" altLang="en-US" sz="2400">
                <a:latin typeface="方正公文小标宋" panose="02000500000000000000" charset="-122"/>
                <a:ea typeface="方正公文小标宋" panose="02000500000000000000" charset="-122"/>
              </a:rPr>
              <a:t>国内认可</a:t>
            </a:r>
            <a:endParaRPr lang="zh-CN" altLang="en-US" sz="2400"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pic>
        <p:nvPicPr>
          <p:cNvPr id="4" name="内容占位符 3" descr="微信图片_202402142048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2825" y="1133475"/>
            <a:ext cx="3098800" cy="4930775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 flipV="1">
            <a:off x="194139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3635" y="0"/>
            <a:ext cx="2158365" cy="678815"/>
          </a:xfrm>
          <a:prstGeom prst="rect">
            <a:avLst/>
          </a:prstGeom>
        </p:spPr>
      </p:pic>
      <p:pic>
        <p:nvPicPr>
          <p:cNvPr id="5" name="图片 4" descr="微信图片_202402142109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445" y="1490345"/>
            <a:ext cx="3323590" cy="42170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45170" y="2887980"/>
            <a:ext cx="3231515" cy="2348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力量黑简" panose="00020600040101010101" charset="-122"/>
              </a:rPr>
              <a:t>拥有全国</a:t>
            </a:r>
            <a:r>
              <a:rPr lang="en-US" altLang="zh-CN" sz="320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力量黑简" panose="00020600040101010101" charset="-122"/>
              </a:rPr>
              <a:t>23</a:t>
            </a:r>
            <a:r>
              <a:rPr lang="zh-CN" altLang="en-US" sz="320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力量黑简" panose="00020600040101010101" charset="-122"/>
              </a:rPr>
              <a:t>个省份的定向选调资格（</a:t>
            </a:r>
            <a:r>
              <a:rPr lang="zh-CN" altLang="en-US" sz="32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力量黑简" panose="00020600040101010101" charset="-122"/>
              </a:rPr>
              <a:t>包括海南省</a:t>
            </a:r>
            <a:r>
              <a:rPr lang="zh-CN" altLang="en-US" sz="320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力量黑简" panose="00020600040101010101" charset="-122"/>
              </a:rPr>
              <a:t>）</a:t>
            </a:r>
            <a:endParaRPr lang="zh-CN" altLang="en-US" sz="3200"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  <a:sym typeface="汉仪力量黑简" panose="00020600040101010101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图片 112" descr="D:\2024回校宣讲\pho\微信图片_20240124152207.jpg微信图片_20240124152207"/>
          <p:cNvPicPr/>
          <p:nvPr/>
        </p:nvPicPr>
        <p:blipFill>
          <a:blip r:embed="rId1"/>
          <a:srcRect t="27495" b="15511"/>
          <a:stretch>
            <a:fillRect/>
          </a:stretch>
        </p:blipFill>
        <p:spPr>
          <a:xfrm>
            <a:off x="6485467" y="4426396"/>
            <a:ext cx="5086132" cy="217436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 descr="D:\2024回校宣讲\pho\热烈庆祝中南大学合并组建23周年！_2_苟始_来自小红书网页版.jpg热烈庆祝中南大学合并组建23周年！_2_苟始_来自小红书网页版"/>
          <p:cNvPicPr/>
          <p:nvPr/>
        </p:nvPicPr>
        <p:blipFill>
          <a:blip r:embed="rId2"/>
          <a:srcRect t="19022" b="19022"/>
          <a:stretch>
            <a:fillRect/>
          </a:stretch>
        </p:blipFill>
        <p:spPr>
          <a:xfrm>
            <a:off x="714436" y="4426396"/>
            <a:ext cx="5280428" cy="217436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40" name="矩形 2"/>
          <p:cNvSpPr>
            <a:spLocks noChangeArrowheads="1"/>
          </p:cNvSpPr>
          <p:nvPr/>
        </p:nvSpPr>
        <p:spPr bwMode="auto">
          <a:xfrm>
            <a:off x="305647" y="254847"/>
            <a:ext cx="327321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665" b="1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校园环境</a:t>
            </a:r>
            <a:endParaRPr lang="zh-CN" altLang="en-US" sz="2665" b="1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sym typeface="汉仪颜楷简" panose="00020600040101010101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986155" y="1065530"/>
            <a:ext cx="9851390" cy="4349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latinLnBrk="0">
              <a:lnSpc>
                <a:spcPts val="2680"/>
              </a:lnSpc>
              <a:buFont typeface="Wingdings" panose="05000000000000000000" charset="0"/>
              <a:buNone/>
            </a:pPr>
            <a:r>
              <a:rPr lang="en-US" altLang="zh-CN" sz="5400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     </a:t>
            </a:r>
            <a:r>
              <a:rPr lang="zh-CN" altLang="en-US" sz="5400" dirty="0">
                <a:solidFill>
                  <a:schemeClr val="tx1"/>
                </a:solidFill>
                <a:latin typeface="汉仪程行简" panose="00020600040101010101" charset="-122"/>
                <a:ea typeface="汉仪程行简" panose="00020600040101010101" charset="-122"/>
                <a:sym typeface="汉仪颜楷简" panose="00020600040101010101" charset="-122"/>
              </a:rPr>
              <a:t>依巍巍岳麓，临滔滔湘水</a:t>
            </a:r>
            <a:endParaRPr lang="zh-CN" altLang="en-US" sz="5400" dirty="0">
              <a:solidFill>
                <a:schemeClr val="tx1"/>
              </a:solidFill>
              <a:latin typeface="汉仪程行简" panose="00020600040101010101" charset="-122"/>
              <a:ea typeface="汉仪程行简" panose="00020600040101010101" charset="-122"/>
              <a:sym typeface="汉仪颜楷简" panose="00020600040101010101" charset="-122"/>
            </a:endParaRPr>
          </a:p>
        </p:txBody>
      </p:sp>
      <p:pic>
        <p:nvPicPr>
          <p:cNvPr id="111" name="图片 110" descr="D:\2024回校宣讲\pho\欢迎报考中南大学之运动场篇_1_小柑的夏天_来自小红书网页版.jpg欢迎报考中南大学之运动场篇_1_小柑的夏天_来自小红书网页版"/>
          <p:cNvPicPr/>
          <p:nvPr/>
        </p:nvPicPr>
        <p:blipFill>
          <a:blip r:embed="rId4"/>
          <a:srcRect t="14248" b="14248"/>
          <a:stretch>
            <a:fillRect/>
          </a:stretch>
        </p:blipFill>
        <p:spPr>
          <a:xfrm>
            <a:off x="714436" y="1647913"/>
            <a:ext cx="5280428" cy="251444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图片 114" descr="D:\2024回校宣讲\pho\‼️天上看原来这么美‼️这算是别人家学校吗？_2_阿希金_来自小红书网页版.jpg‼️天上看原来这么美‼️这算是别人家学校吗？_2_阿希金_来自小红书网页版"/>
          <p:cNvPicPr/>
          <p:nvPr/>
        </p:nvPicPr>
        <p:blipFill>
          <a:blip r:embed="rId5"/>
          <a:srcRect t="12420" b="12420"/>
          <a:stretch>
            <a:fillRect/>
          </a:stretch>
        </p:blipFill>
        <p:spPr>
          <a:xfrm>
            <a:off x="6485467" y="1618253"/>
            <a:ext cx="5086132" cy="254410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624751" y="1484001"/>
            <a:ext cx="4819485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endParaRPr lang="zh-CN" altLang="en-US" sz="2800" dirty="0">
              <a:solidFill>
                <a:srgbClr val="005FAC"/>
              </a:solidFill>
              <a:latin typeface="汉仪旗黑X1-85W" panose="00020600040101010101" pitchFamily="18" charset="-122"/>
              <a:ea typeface="汉仪旗黑X1-85W" panose="00020600040101010101" pitchFamily="18" charset="-122"/>
              <a:cs typeface="汉仪旗黑X1-55W" panose="00020600040101010101" pitchFamily="18" charset="-122"/>
              <a:sym typeface="汉仪旗黑X1-85W" panose="00020600040101010101" pitchFamily="18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7"/>
            </p:custDataLst>
          </p:nvPr>
        </p:nvSpPr>
        <p:spPr>
          <a:xfrm>
            <a:off x="751751" y="1611001"/>
            <a:ext cx="48194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sz="2800" dirty="0">
              <a:solidFill>
                <a:srgbClr val="005FAC"/>
              </a:solidFill>
              <a:latin typeface="汉仪旗黑X1-85W" panose="00020600040101010101" pitchFamily="18" charset="-122"/>
              <a:ea typeface="汉仪旗黑X1-85W" panose="00020600040101010101" pitchFamily="18" charset="-122"/>
              <a:cs typeface="汉仪旗黑X1-55W" panose="00020600040101010101" pitchFamily="18" charset="-122"/>
              <a:sym typeface="汉仪旗黑X1-85W" panose="00020600040101010101" pitchFamily="18" charset="-122"/>
            </a:endParaRPr>
          </a:p>
        </p:txBody>
      </p:sp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 flipV="1">
            <a:off x="194139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033635" y="0"/>
            <a:ext cx="2158365" cy="6788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751" b="46547"/>
          <a:stretch>
            <a:fillRect/>
          </a:stretch>
        </p:blipFill>
        <p:spPr>
          <a:xfrm>
            <a:off x="0" y="3586639"/>
            <a:ext cx="12192000" cy="3271361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1127275" y="6489958"/>
            <a:ext cx="839057" cy="91042"/>
            <a:chOff x="-1104900" y="0"/>
            <a:chExt cx="1404542" cy="152400"/>
          </a:xfrm>
          <a:solidFill>
            <a:srgbClr val="959DA4"/>
          </a:solidFill>
        </p:grpSpPr>
        <p:sp>
          <p:nvSpPr>
            <p:cNvPr id="51" name="椭圆 50"/>
            <p:cNvSpPr/>
            <p:nvPr/>
          </p:nvSpPr>
          <p:spPr>
            <a:xfrm>
              <a:off x="-1104900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687519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270138" y="0"/>
              <a:ext cx="152400" cy="152400"/>
            </a:xfrm>
            <a:prstGeom prst="ellipse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47242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778015" y="6442501"/>
            <a:ext cx="663597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CENTRAL SOUTH UNIVERSITY</a:t>
            </a:r>
            <a:endParaRPr lang="zh-CN" altLang="en-US" sz="1200" dirty="0">
              <a:solidFill>
                <a:schemeClr val="bg1"/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874769" y="6581000"/>
            <a:ext cx="4442462" cy="0"/>
            <a:chOff x="3883391" y="6581000"/>
            <a:chExt cx="4442462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3883391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85370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41313" y="240570"/>
            <a:ext cx="12007837" cy="547097"/>
            <a:chOff x="241313" y="240570"/>
            <a:chExt cx="12007837" cy="547097"/>
          </a:xfrm>
        </p:grpSpPr>
        <p:sp>
          <p:nvSpPr>
            <p:cNvPr id="5" name="文本框 4"/>
            <p:cNvSpPr txBox="1"/>
            <p:nvPr/>
          </p:nvSpPr>
          <p:spPr>
            <a:xfrm>
              <a:off x="241313" y="265697"/>
              <a:ext cx="585468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汉仪颜楷简" panose="00020600040101010101" charset="-122"/>
                  <a:ea typeface="汉仪颜楷简" panose="00020600040101010101" charset="-122"/>
                  <a:cs typeface="汉仪旗黑-80S" panose="00020600040101010101" charset="-122"/>
                  <a:sym typeface="汉仪旗黑-80S" panose="00020600040101010101" charset="-122"/>
                </a:rPr>
                <a:t>学校简介</a:t>
              </a:r>
              <a:endParaRPr lang="zh-CN" altLang="en-US" sz="2800" dirty="0">
                <a:latin typeface="汉仪颜楷简" panose="00020600040101010101" charset="-122"/>
                <a:ea typeface="汉仪颜楷简" panose="00020600040101010101" charset="-122"/>
                <a:cs typeface="汉仪旗黑-80S" panose="00020600040101010101" charset="-122"/>
                <a:sym typeface="汉仪旗黑-80S" panose="0002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41395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-80S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1941395" y="611953"/>
              <a:ext cx="10307755" cy="45719"/>
            </a:xfrm>
            <a:prstGeom prst="rect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20319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rgbClr val="062C87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 </a:t>
              </a:r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73212" y="908056"/>
            <a:ext cx="12751773" cy="4857129"/>
            <a:chOff x="466862" y="946156"/>
            <a:chExt cx="12751773" cy="4857129"/>
          </a:xfrm>
        </p:grpSpPr>
        <p:grpSp>
          <p:nvGrpSpPr>
            <p:cNvPr id="17" name="组合 16"/>
            <p:cNvGrpSpPr/>
            <p:nvPr/>
          </p:nvGrpSpPr>
          <p:grpSpPr>
            <a:xfrm>
              <a:off x="6164530" y="1408185"/>
              <a:ext cx="7054105" cy="4395100"/>
              <a:chOff x="6164530" y="1373647"/>
              <a:chExt cx="7054105" cy="439510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582665" y="1803110"/>
                <a:ext cx="5609335" cy="3965637"/>
              </a:xfrm>
              <a:prstGeom prst="rect">
                <a:avLst/>
              </a:prstGeom>
              <a:solidFill>
                <a:srgbClr val="062C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pic>
            <p:nvPicPr>
              <p:cNvPr id="8" name="图片 7" descr="D:\2024回校宣讲\pho\热烈庆祝中南大学合并组建23周年！_7_苟始_来自小红书网页版.jpg热烈庆祝中南大学合并组建23周年！_7_苟始_来自小红书网页版"/>
              <p:cNvPicPr>
                <a:picLocks noChangeAspect="1"/>
              </p:cNvPicPr>
              <p:nvPr/>
            </p:nvPicPr>
            <p:blipFill rotWithShape="1">
              <a:blip r:embed="rId2"/>
              <a:srcRect l="3793" t="3793" r="-3793" b="3793"/>
              <a:stretch>
                <a:fillRect/>
              </a:stretch>
            </p:blipFill>
            <p:spPr>
              <a:xfrm>
                <a:off x="6164530" y="1877837"/>
                <a:ext cx="5881168" cy="3612515"/>
              </a:xfrm>
              <a:prstGeom prst="rect">
                <a:avLst/>
              </a:prstGeom>
            </p:spPr>
          </p:pic>
          <p:sp>
            <p:nvSpPr>
              <p:cNvPr id="10" name="文本框 9"/>
              <p:cNvSpPr txBox="1"/>
              <p:nvPr/>
            </p:nvSpPr>
            <p:spPr>
              <a:xfrm>
                <a:off x="6582665" y="1373647"/>
                <a:ext cx="6635970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62C87"/>
                    </a:solidFill>
                    <a:latin typeface="汉仪旗黑-95S" panose="00020600040101010101" charset="-122"/>
                    <a:ea typeface="汉仪旗黑-95S" panose="00020600040101010101" charset="-122"/>
                    <a:cs typeface="汉仪旗黑X1-55W" panose="00020600040101010101" pitchFamily="18" charset="-122"/>
                    <a:sym typeface="汉仪旗黑-95S" panose="00020600040101010101" charset="-122"/>
                  </a:rPr>
                  <a:t>CENTRAL SOUTH UNIVERSITY</a:t>
                </a:r>
                <a:endParaRPr lang="en-US" altLang="zh-CN" sz="2400" dirty="0">
                  <a:solidFill>
                    <a:srgbClr val="062C87"/>
                  </a:solidFill>
                  <a:latin typeface="汉仪旗黑-95S" panose="00020600040101010101" charset="-122"/>
                  <a:ea typeface="汉仪旗黑-95S" panose="00020600040101010101" charset="-122"/>
                  <a:cs typeface="汉仪旗黑X1-55W" panose="00020600040101010101" pitchFamily="18" charset="-122"/>
                  <a:sym typeface="汉仪旗黑-95S" panose="00020600040101010101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466862" y="946156"/>
              <a:ext cx="5212715" cy="4800363"/>
              <a:chOff x="466862" y="1037461"/>
              <a:chExt cx="5212715" cy="4800363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466862" y="1037461"/>
                <a:ext cx="4713605" cy="2999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lnSpc>
                    <a:spcPct val="150000"/>
                  </a:lnSpc>
                  <a:buClr>
                    <a:srgbClr val="0F5D9D"/>
                  </a:buClr>
                  <a:buFont typeface="Wingdings" panose="05000000000000000000" pitchFamily="2" charset="2"/>
                  <a:buChar char="u"/>
                  <a:defRPr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   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中南大学坐落在中国历史文化名城——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湖南省长沙市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，占地面积317万平方米。跨湘江两岸，依巍巍岳麓，临滔滔湘水，环境幽雅，景色宜人，是求知治学的理想园地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  <a:p>
                <a:pPr eaLnBrk="1" fontAlgn="auto" hangingPunct="1">
                  <a:lnSpc>
                    <a:spcPct val="150000"/>
                  </a:lnSpc>
                  <a:buClr>
                    <a:srgbClr val="0F5D9D"/>
                  </a:buClr>
                  <a:buFont typeface="Wingdings" panose="05000000000000000000" pitchFamily="2" charset="2"/>
                  <a:buChar char="u"/>
                  <a:defRPr/>
                </a:pP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    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中南大学是教育部直属全国重点大学，是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“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等线" panose="02010600030101010101" pitchFamily="2" charset="-122"/>
                  </a:rPr>
                  <a:t>985</a:t>
                </a:r>
                <a:r>
                  <a:rPr lang="en-US" altLang="en-US" sz="1400" dirty="0">
                    <a:solidFill>
                      <a:srgbClr val="FF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工程”、“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等线" panose="02010600030101010101" pitchFamily="2" charset="-122"/>
                  </a:rPr>
                  <a:t>211</a:t>
                </a:r>
                <a:r>
                  <a:rPr lang="en-US" altLang="en-US" sz="1400" dirty="0">
                    <a:solidFill>
                      <a:srgbClr val="FF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工程”</a:t>
                </a:r>
                <a:r>
                  <a:rPr lang="en-US" altLang="en-US" sz="1400" dirty="0" smtClean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建设高校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，是国家</a:t>
                </a:r>
                <a:r>
                  <a:rPr lang="en-US" altLang="zh-CN" sz="1400" dirty="0" smtClean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“2011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计划</a:t>
                </a:r>
                <a:r>
                  <a:rPr lang="en-US" altLang="zh-CN" sz="1400" dirty="0" smtClean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”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首批牵头建设高校，</a:t>
                </a:r>
                <a:r>
                  <a:rPr lang="en-US" altLang="zh-CN" sz="1400" dirty="0" smtClean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2017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年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首批入选</a:t>
                </a:r>
                <a:r>
                  <a:rPr lang="en-US" altLang="en-US" sz="1400" smtClean="0">
                    <a:solidFill>
                      <a:srgbClr val="CC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双一</a:t>
                </a:r>
                <a:r>
                  <a:rPr lang="en-US" altLang="en-US" sz="1400" smtClean="0">
                    <a:solidFill>
                      <a:srgbClr val="CF0202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流建设</a:t>
                </a:r>
                <a:r>
                  <a:rPr lang="en-US" altLang="en-US" sz="1400" smtClean="0">
                    <a:solidFill>
                      <a:srgbClr val="CC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高校</a:t>
                </a:r>
                <a:r>
                  <a:rPr lang="zh-CN" altLang="en-US" sz="1400" smtClean="0">
                    <a:solidFill>
                      <a:srgbClr val="CC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（</a:t>
                </a:r>
                <a:r>
                  <a:rPr lang="en-US" altLang="zh-CN" sz="1400" smtClean="0">
                    <a:solidFill>
                      <a:srgbClr val="CC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A</a:t>
                </a:r>
                <a:r>
                  <a:rPr lang="zh-CN" altLang="en-US" sz="1400" smtClean="0">
                    <a:solidFill>
                      <a:srgbClr val="CC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类），</a:t>
                </a:r>
                <a:r>
                  <a:rPr lang="zh-CN" altLang="en-US" sz="1400" smtClean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是全国首批试点开展八年制医学教育（本博连读）的五所大学之一，</a:t>
                </a:r>
                <a:r>
                  <a:rPr lang="zh-CN" altLang="en-US" sz="1400" smtClean="0">
                    <a:solidFill>
                      <a:srgbClr val="CC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工科</a:t>
                </a:r>
                <a:r>
                  <a:rPr lang="en-US" altLang="en-US" sz="1400" dirty="0">
                    <a:solidFill>
                      <a:srgbClr val="FF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、</a:t>
                </a:r>
                <a:r>
                  <a:rPr lang="zh-CN" altLang="en-US" sz="1400" dirty="0">
                    <a:solidFill>
                      <a:srgbClr val="C00000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医科</a:t>
                </a:r>
                <a:r>
                  <a:rPr lang="zh-CN" altLang="en-US" sz="1400" smtClean="0">
                    <a:solidFill>
                      <a:schemeClr val="tx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+mn-ea"/>
                  </a:rPr>
                  <a:t>综合实力十分强悍</a:t>
                </a:r>
                <a:endParaRPr lang="en-US" altLang="en-US" sz="1400" noProof="1">
                  <a:solidFill>
                    <a:srgbClr val="CC0000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endParaRPr>
              </a:p>
              <a:p>
                <a:pPr eaLnBrk="1" fontAlgn="auto" hangingPunct="1">
                  <a:lnSpc>
                    <a:spcPct val="150000"/>
                  </a:lnSpc>
                  <a:buClr>
                    <a:srgbClr val="0F5D9D"/>
                  </a:buClr>
                  <a:buFont typeface="Wingdings" panose="05000000000000000000" pitchFamily="2" charset="2"/>
                  <a:buChar char="u"/>
                  <a:defRPr/>
                </a:pPr>
                <a:endParaRPr lang="zh-CN" altLang="en-US" sz="1400" dirty="0" smtClean="0">
                  <a:solidFill>
                    <a:schemeClr val="tx1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+mn-ea"/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618401" y="1613406"/>
                <a:ext cx="4819485" cy="52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zh-CN" altLang="en-US" sz="2800" dirty="0">
                  <a:solidFill>
                    <a:srgbClr val="005FAC"/>
                  </a:solidFill>
                  <a:latin typeface="汉仪旗黑X1-85W" panose="00020600040101010101" pitchFamily="18" charset="-122"/>
                  <a:ea typeface="汉仪旗黑X1-85W" panose="00020600040101010101" pitchFamily="18" charset="-122"/>
                  <a:cs typeface="汉仪旗黑X1-55W" panose="00020600040101010101" pitchFamily="18" charset="-122"/>
                  <a:sym typeface="汉仪旗黑X1-85W" panose="00020600040101010101" pitchFamily="18" charset="-122"/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619897" y="3747828"/>
                <a:ext cx="4560208" cy="927946"/>
                <a:chOff x="619897" y="3989597"/>
                <a:chExt cx="4560208" cy="927946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619897" y="3989597"/>
                  <a:ext cx="4560208" cy="927946"/>
                  <a:chOff x="619897" y="3989597"/>
                  <a:chExt cx="4560208" cy="927946"/>
                </a:xfrm>
              </p:grpSpPr>
              <p:sp>
                <p:nvSpPr>
                  <p:cNvPr id="19" name="矩形 18"/>
                  <p:cNvSpPr/>
                  <p:nvPr/>
                </p:nvSpPr>
                <p:spPr>
                  <a:xfrm>
                    <a:off x="619897" y="3989597"/>
                    <a:ext cx="4560208" cy="927946"/>
                  </a:xfrm>
                  <a:prstGeom prst="rect">
                    <a:avLst/>
                  </a:prstGeom>
                  <a:solidFill>
                    <a:srgbClr val="062C8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汉仪旗黑X1-55W" panose="00020600040101010101" pitchFamily="18" charset="-122"/>
                    </a:endParaRPr>
                  </a:p>
                </p:txBody>
              </p:sp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1470850" y="4097992"/>
                    <a:ext cx="3386900" cy="6451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2400" dirty="0">
                        <a:solidFill>
                          <a:schemeClr val="bg1"/>
                        </a:solidFill>
                        <a:latin typeface="汉仪旗黑X1-55W" panose="00020600040101010101" pitchFamily="18" charset="-122"/>
                        <a:ea typeface="汉仪旗黑X1-55W" panose="00020600040101010101" pitchFamily="18" charset="-122"/>
                        <a:cs typeface="汉仪旗黑X1-55W" panose="00020600040101010101" pitchFamily="18" charset="-122"/>
                        <a:sym typeface="汉仪旗黑X1-55W" panose="00020600040101010101" pitchFamily="18" charset="-122"/>
                      </a:rPr>
                      <a:t>中国</a:t>
                    </a:r>
                    <a:r>
                      <a:rPr lang="zh-CN" altLang="en-US" sz="2400" dirty="0">
                        <a:solidFill>
                          <a:schemeClr val="accent4"/>
                        </a:solidFill>
                        <a:latin typeface="汉仪旗黑X1-55W" panose="00020600040101010101" pitchFamily="18" charset="-122"/>
                        <a:ea typeface="汉仪旗黑X1-55W" panose="00020600040101010101" pitchFamily="18" charset="-122"/>
                        <a:cs typeface="汉仪旗黑X1-55W" panose="00020600040101010101" pitchFamily="18" charset="-122"/>
                        <a:sym typeface="汉仪旗黑X1-55W" panose="00020600040101010101" pitchFamily="18" charset="-122"/>
                      </a:rPr>
                      <a:t>最年轻</a:t>
                    </a:r>
                    <a:r>
                      <a:rPr lang="zh-CN" altLang="en-US" sz="2400" dirty="0">
                        <a:solidFill>
                          <a:schemeClr val="bg1"/>
                        </a:solidFill>
                        <a:latin typeface="汉仪旗黑X1-55W" panose="00020600040101010101" pitchFamily="18" charset="-122"/>
                        <a:ea typeface="汉仪旗黑X1-55W" panose="00020600040101010101" pitchFamily="18" charset="-122"/>
                        <a:cs typeface="汉仪旗黑X1-55W" panose="00020600040101010101" pitchFamily="18" charset="-122"/>
                        <a:sym typeface="汉仪旗黑X1-55W" panose="00020600040101010101" pitchFamily="18" charset="-122"/>
                      </a:rPr>
                      <a:t>的</a:t>
                    </a:r>
                    <a:r>
                      <a:rPr lang="en-US" altLang="zh-CN" sz="2400" dirty="0">
                        <a:solidFill>
                          <a:schemeClr val="bg1"/>
                        </a:solidFill>
                        <a:latin typeface="汉仪旗黑X1-55W" panose="00020600040101010101" pitchFamily="18" charset="-122"/>
                        <a:ea typeface="汉仪旗黑X1-55W" panose="00020600040101010101" pitchFamily="18" charset="-122"/>
                        <a:cs typeface="汉仪旗黑X1-55W" panose="00020600040101010101" pitchFamily="18" charset="-122"/>
                        <a:sym typeface="汉仪旗黑X1-55W" panose="00020600040101010101" pitchFamily="18" charset="-122"/>
                      </a:rPr>
                      <a:t>985</a:t>
                    </a:r>
                    <a:r>
                      <a:rPr lang="zh-CN" altLang="en-US" sz="2400" dirty="0">
                        <a:solidFill>
                          <a:schemeClr val="bg1"/>
                        </a:solidFill>
                        <a:latin typeface="汉仪旗黑X1-55W" panose="00020600040101010101" pitchFamily="18" charset="-122"/>
                        <a:ea typeface="汉仪旗黑X1-55W" panose="00020600040101010101" pitchFamily="18" charset="-122"/>
                        <a:cs typeface="汉仪旗黑X1-55W" panose="00020600040101010101" pitchFamily="18" charset="-122"/>
                        <a:sym typeface="汉仪旗黑X1-55W" panose="00020600040101010101" pitchFamily="18" charset="-122"/>
                      </a:rPr>
                      <a:t>大学</a:t>
                    </a:r>
                    <a:endParaRPr lang="zh-CN" altLang="en-US" sz="2400" dirty="0">
                      <a:solidFill>
                        <a:schemeClr val="bg1"/>
                      </a:solidFill>
                      <a:latin typeface="汉仪旗黑X1-55W" panose="00020600040101010101" pitchFamily="18" charset="-122"/>
                      <a:ea typeface="汉仪旗黑X1-55W" panose="00020600040101010101" pitchFamily="18" charset="-122"/>
                      <a:cs typeface="汉仪旗黑X1-55W" panose="00020600040101010101" pitchFamily="18" charset="-122"/>
                      <a:sym typeface="汉仪旗黑X1-55W" panose="00020600040101010101" pitchFamily="18" charset="-122"/>
                    </a:endParaRPr>
                  </a:p>
                </p:txBody>
              </p:sp>
            </p:grpSp>
            <p:sp>
              <p:nvSpPr>
                <p:cNvPr id="21" name="文本框 20"/>
                <p:cNvSpPr txBox="1"/>
                <p:nvPr/>
              </p:nvSpPr>
              <p:spPr>
                <a:xfrm>
                  <a:off x="789851" y="4191960"/>
                  <a:ext cx="120519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1"/>
                      </a:solidFill>
                      <a:latin typeface="汉仪旗黑X1-85W" panose="00020600040101010101" pitchFamily="18" charset="-122"/>
                      <a:ea typeface="汉仪旗黑X1-85W" panose="00020600040101010101" pitchFamily="18" charset="-122"/>
                      <a:cs typeface="汉仪旗黑X1-55W" panose="00020600040101010101" pitchFamily="18" charset="-122"/>
                      <a:sym typeface="汉仪旗黑X1-85W" panose="00020600040101010101" pitchFamily="18" charset="-122"/>
                    </a:rPr>
                    <a:t>01</a:t>
                  </a:r>
                  <a:endParaRPr lang="zh-CN" altLang="en-US" sz="2800" dirty="0">
                    <a:solidFill>
                      <a:schemeClr val="bg1"/>
                    </a:solidFill>
                    <a:latin typeface="汉仪旗黑X1-85W" panose="00020600040101010101" pitchFamily="18" charset="-122"/>
                    <a:ea typeface="汉仪旗黑X1-85W" panose="00020600040101010101" pitchFamily="18" charset="-122"/>
                    <a:cs typeface="汉仪旗黑X1-55W" panose="00020600040101010101" pitchFamily="18" charset="-122"/>
                    <a:sym typeface="汉仪旗黑X1-85W" panose="00020600040101010101" pitchFamily="18" charset="-122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619897" y="4909878"/>
                <a:ext cx="5059680" cy="927946"/>
                <a:chOff x="619897" y="3989597"/>
                <a:chExt cx="5059680" cy="927946"/>
              </a:xfrm>
            </p:grpSpPr>
            <p:grpSp>
              <p:nvGrpSpPr>
                <p:cNvPr id="24" name="组合 23"/>
                <p:cNvGrpSpPr/>
                <p:nvPr/>
              </p:nvGrpSpPr>
              <p:grpSpPr>
                <a:xfrm>
                  <a:off x="619897" y="3989597"/>
                  <a:ext cx="5059680" cy="927946"/>
                  <a:chOff x="619897" y="3989597"/>
                  <a:chExt cx="5059680" cy="927946"/>
                </a:xfrm>
              </p:grpSpPr>
              <p:sp>
                <p:nvSpPr>
                  <p:cNvPr id="26" name="矩形 25"/>
                  <p:cNvSpPr/>
                  <p:nvPr/>
                </p:nvSpPr>
                <p:spPr>
                  <a:xfrm>
                    <a:off x="619897" y="3989597"/>
                    <a:ext cx="4560208" cy="92794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  <a:alpha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汉仪旗黑X1-55W" panose="00020600040101010101" pitchFamily="18" charset="-122"/>
                    </a:endParaRPr>
                  </a:p>
                </p:txBody>
              </p:sp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1470797" y="4098182"/>
                    <a:ext cx="4208780" cy="64516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汉仪旗黑X1-55W" panose="00020600040101010101" pitchFamily="18" charset="-122"/>
                        <a:ea typeface="汉仪旗黑X1-55W" panose="00020600040101010101" pitchFamily="18" charset="-122"/>
                        <a:cs typeface="汉仪旗黑X1-55W" panose="00020600040101010101" pitchFamily="18" charset="-122"/>
                        <a:sym typeface="汉仪旗黑X1-55W" panose="00020600040101010101" pitchFamily="18" charset="-122"/>
                      </a:rPr>
                      <a:t>出过</a:t>
                    </a:r>
                    <a:r>
                      <a:rPr lang="zh-CN" altLang="en-US" sz="2400" dirty="0">
                        <a:solidFill>
                          <a:schemeClr val="accent2"/>
                        </a:solidFill>
                        <a:latin typeface="汉仪旗黑X1-55W" panose="00020600040101010101" pitchFamily="18" charset="-122"/>
                        <a:ea typeface="汉仪旗黑X1-55W" panose="00020600040101010101" pitchFamily="18" charset="-122"/>
                        <a:cs typeface="汉仪旗黑X1-55W" panose="00020600040101010101" pitchFamily="18" charset="-122"/>
                        <a:sym typeface="汉仪旗黑X1-55W" panose="00020600040101010101" pitchFamily="18" charset="-122"/>
                      </a:rPr>
                      <a:t>两位中国首富</a:t>
                    </a:r>
                    <a:r>
                      <a:rPr lang="zh-CN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汉仪旗黑X1-55W" panose="00020600040101010101" pitchFamily="18" charset="-122"/>
                        <a:ea typeface="汉仪旗黑X1-55W" panose="00020600040101010101" pitchFamily="18" charset="-122"/>
                        <a:cs typeface="汉仪旗黑X1-55W" panose="00020600040101010101" pitchFamily="18" charset="-122"/>
                        <a:sym typeface="汉仪旗黑X1-55W" panose="00020600040101010101" pitchFamily="18" charset="-122"/>
                      </a:rPr>
                      <a:t>的大学</a:t>
                    </a:r>
                    <a:endParaRPr lang="zh-CN" altLang="en-US" sz="2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汉仪旗黑X1-55W" panose="00020600040101010101" pitchFamily="18" charset="-122"/>
                      <a:ea typeface="汉仪旗黑X1-55W" panose="00020600040101010101" pitchFamily="18" charset="-122"/>
                      <a:cs typeface="汉仪旗黑X1-55W" panose="00020600040101010101" pitchFamily="18" charset="-122"/>
                      <a:sym typeface="汉仪旗黑X1-55W" panose="00020600040101010101" pitchFamily="18" charset="-122"/>
                    </a:endParaRPr>
                  </a:p>
                </p:txBody>
              </p:sp>
            </p:grpSp>
            <p:sp>
              <p:nvSpPr>
                <p:cNvPr id="25" name="文本框 24"/>
                <p:cNvSpPr txBox="1"/>
                <p:nvPr/>
              </p:nvSpPr>
              <p:spPr>
                <a:xfrm>
                  <a:off x="789851" y="4191960"/>
                  <a:ext cx="1205192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062C87"/>
                      </a:solidFill>
                      <a:latin typeface="汉仪旗黑X1-85W" panose="00020600040101010101" pitchFamily="18" charset="-122"/>
                      <a:ea typeface="汉仪旗黑X1-85W" panose="00020600040101010101" pitchFamily="18" charset="-122"/>
                      <a:cs typeface="汉仪旗黑X1-55W" panose="00020600040101010101" pitchFamily="18" charset="-122"/>
                      <a:sym typeface="汉仪旗黑X1-85W" panose="00020600040101010101" pitchFamily="18" charset="-122"/>
                    </a:rPr>
                    <a:t>02</a:t>
                  </a:r>
                  <a:endParaRPr lang="zh-CN" altLang="en-US" sz="2800" dirty="0">
                    <a:solidFill>
                      <a:srgbClr val="062C87"/>
                    </a:solidFill>
                    <a:latin typeface="汉仪旗黑X1-85W" panose="00020600040101010101" pitchFamily="18" charset="-122"/>
                    <a:ea typeface="汉仪旗黑X1-85W" panose="00020600040101010101" pitchFamily="18" charset="-122"/>
                    <a:cs typeface="汉仪旗黑X1-55W" panose="00020600040101010101" pitchFamily="18" charset="-122"/>
                    <a:sym typeface="汉仪旗黑X1-85W" panose="00020600040101010101" pitchFamily="18" charset="-122"/>
                  </a:endParaRPr>
                </a:p>
              </p:txBody>
            </p:sp>
          </p:grpSp>
        </p:grpSp>
      </p:grpSp>
      <p:pic>
        <p:nvPicPr>
          <p:cNvPr id="86" name="图片 85" descr="中南大学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90785" y="-20955"/>
            <a:ext cx="2158365" cy="6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410" y="111760"/>
            <a:ext cx="1797685" cy="794385"/>
          </a:xfrm>
        </p:spPr>
        <p:txBody>
          <a:bodyPr/>
          <a:p>
            <a:r>
              <a:rPr lang="zh-CN" altLang="en-US" sz="2800">
                <a:latin typeface="汉仪超粗宋简" panose="02010600000101010101" charset="-122"/>
                <a:ea typeface="汉仪超粗宋简" panose="02010600000101010101" charset="-122"/>
              </a:rPr>
              <a:t>校园环境</a:t>
            </a:r>
            <a:endParaRPr lang="zh-CN" altLang="en-US" sz="2800">
              <a:latin typeface="汉仪超粗宋简" panose="02010600000101010101" charset="-122"/>
              <a:ea typeface="汉仪超粗宋简" panose="02010600000101010101" charset="-122"/>
            </a:endParaRPr>
          </a:p>
        </p:txBody>
      </p:sp>
      <p:pic>
        <p:nvPicPr>
          <p:cNvPr id="5" name="内容占位符 4" descr="微信图片_20240214151705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6855" y="1125855"/>
            <a:ext cx="3478530" cy="460629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 flipV="1">
            <a:off x="194139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33635" y="0"/>
            <a:ext cx="2158365" cy="678815"/>
          </a:xfrm>
          <a:prstGeom prst="rect">
            <a:avLst/>
          </a:prstGeom>
        </p:spPr>
      </p:pic>
      <p:pic>
        <p:nvPicPr>
          <p:cNvPr id="6" name="图片 5" descr="微信图片_2024021415235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570855" y="1833880"/>
            <a:ext cx="4942205" cy="3478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2410" y="111760"/>
            <a:ext cx="1797685" cy="794385"/>
          </a:xfrm>
        </p:spPr>
        <p:txBody>
          <a:bodyPr/>
          <a:p>
            <a:r>
              <a:rPr lang="zh-CN" altLang="en-US" sz="2800">
                <a:latin typeface="汉仪超粗宋简" panose="02010600000101010101" charset="-122"/>
                <a:ea typeface="汉仪超粗宋简" panose="02010600000101010101" charset="-122"/>
              </a:rPr>
              <a:t>校园环境</a:t>
            </a:r>
            <a:endParaRPr lang="zh-CN" altLang="en-US" sz="2800">
              <a:latin typeface="汉仪超粗宋简" panose="02010600000101010101" charset="-122"/>
              <a:ea typeface="汉仪超粗宋简" panose="0201060000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 flipV="1">
            <a:off x="194139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33635" y="0"/>
            <a:ext cx="2158365" cy="678815"/>
          </a:xfrm>
          <a:prstGeom prst="rect">
            <a:avLst/>
          </a:prstGeom>
        </p:spPr>
      </p:pic>
      <p:pic>
        <p:nvPicPr>
          <p:cNvPr id="7" name="内容占位符 6" descr="009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4995" y="2109470"/>
            <a:ext cx="5172710" cy="3448685"/>
          </a:xfrm>
          <a:prstGeom prst="rect">
            <a:avLst/>
          </a:prstGeom>
        </p:spPr>
      </p:pic>
      <p:pic>
        <p:nvPicPr>
          <p:cNvPr id="8" name="图片 7" descr="微信图片_202402141533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205" y="1847215"/>
            <a:ext cx="5106670" cy="382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821439" y="1944347"/>
            <a:ext cx="11052171" cy="1225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36" tIns="30468" rIns="60936" bIns="30468" anchor="ctr"/>
          <a:lstStyle/>
          <a:p>
            <a:pPr marL="285750" indent="-285750">
              <a:lnSpc>
                <a:spcPct val="150000"/>
              </a:lnSpc>
              <a:spcBef>
                <a:spcPct val="350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en-US" sz="2135" b="1" dirty="0">
                <a:solidFill>
                  <a:srgbClr val="2862AA"/>
                </a:solidFill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zh-CN" altLang="en-US" sz="2135" b="1" dirty="0">
                <a:solidFill>
                  <a:srgbClr val="2862AA"/>
                </a:solidFill>
                <a:latin typeface="微软雅黑" panose="020B0503020204020204" charset="-122"/>
                <a:ea typeface="微软雅黑" panose="020B0503020204020204" charset="-122"/>
              </a:rPr>
              <a:t>个校内食堂均被评为</a:t>
            </a:r>
            <a:r>
              <a:rPr lang="zh-CN" altLang="en-US" sz="2665" b="1" dirty="0">
                <a:solidFill>
                  <a:srgbClr val="2862AA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66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湖南省高校标准化学生食堂</a:t>
            </a:r>
            <a:r>
              <a:rPr lang="zh-CN" altLang="en-US" sz="2665" b="1" dirty="0">
                <a:solidFill>
                  <a:srgbClr val="2862AA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135" b="1" dirty="0">
                <a:solidFill>
                  <a:srgbClr val="2862AA"/>
                </a:solidFill>
                <a:latin typeface="微软雅黑" panose="020B0503020204020204" charset="-122"/>
                <a:ea typeface="微软雅黑" panose="020B0503020204020204" charset="-122"/>
              </a:rPr>
              <a:t>， 每餐数百种南北佳肴</a:t>
            </a:r>
            <a:endParaRPr lang="zh-CN" altLang="en-US" sz="2135" b="1" dirty="0">
              <a:solidFill>
                <a:srgbClr val="2862AA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spcBef>
                <a:spcPct val="350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3元“爱心餐”</a:t>
            </a:r>
            <a:r>
              <a:rPr lang="zh-CN" altLang="en-US" sz="2135" b="1" dirty="0">
                <a:solidFill>
                  <a:srgbClr val="2862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：“一荤一素一米饭+下饭菜”，午餐、晚餐期间均有供应</a:t>
            </a:r>
            <a:endParaRPr lang="zh-CN" altLang="en-US" sz="2135" b="1" dirty="0">
              <a:solidFill>
                <a:srgbClr val="2862A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D:\2024回校宣讲\pho\微信图片_20240214155152.jpg微信图片_20240214155152"/>
          <p:cNvPicPr>
            <a:picLocks noChangeAspect="1"/>
          </p:cNvPicPr>
          <p:nvPr/>
        </p:nvPicPr>
        <p:blipFill>
          <a:blip r:embed="rId1"/>
          <a:srcRect t="4040" b="4040"/>
          <a:stretch>
            <a:fillRect/>
          </a:stretch>
        </p:blipFill>
        <p:spPr>
          <a:xfrm>
            <a:off x="8037407" y="3712164"/>
            <a:ext cx="3340100" cy="2303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440" y="3712164"/>
            <a:ext cx="3347720" cy="2293620"/>
          </a:xfrm>
          <a:prstGeom prst="rect">
            <a:avLst/>
          </a:prstGeom>
        </p:spPr>
      </p:pic>
      <p:pic>
        <p:nvPicPr>
          <p:cNvPr id="116" name="图片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993140" y="3712164"/>
            <a:ext cx="3128433" cy="229700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40" name="矩形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7707" y="178647"/>
            <a:ext cx="343069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665" b="1">
                <a:solidFill>
                  <a:srgbClr val="0F5D9D"/>
                </a:solidFill>
                <a:latin typeface="汉仪超粗宋简" panose="02010600000101010101" charset="-122"/>
                <a:ea typeface="汉仪超粗宋简" panose="02010600000101010101" charset="-122"/>
              </a:rPr>
              <a:t>吃在中南</a:t>
            </a:r>
            <a:endParaRPr lang="zh-CN" altLang="en-US" sz="2665" b="1">
              <a:solidFill>
                <a:srgbClr val="0F5D9D"/>
              </a:solidFill>
              <a:latin typeface="汉仪超粗宋简" panose="02010600000101010101" charset="-122"/>
              <a:ea typeface="汉仪超粗宋简" panose="0201060000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 flipV="1">
            <a:off x="194139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033635" y="0"/>
            <a:ext cx="2158365" cy="6788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93140" y="878205"/>
            <a:ext cx="9622155" cy="867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>
                <a:latin typeface="汉仪力量黑简" panose="00020600040101010101" charset="-122"/>
                <a:ea typeface="汉仪力量黑简" panose="00020600040101010101" charset="-122"/>
                <a:sym typeface="汉仪力量黑简" panose="00020600040101010101" charset="-122"/>
              </a:rPr>
              <a:t>校内食堂就有</a:t>
            </a:r>
            <a:r>
              <a:rPr lang="zh-CN" altLang="en-US" sz="2800">
                <a:solidFill>
                  <a:srgbClr val="C00000"/>
                </a:solidFill>
                <a:latin typeface="汉仪力量黑简" panose="00020600040101010101" charset="-122"/>
                <a:ea typeface="汉仪力量黑简" panose="00020600040101010101" charset="-122"/>
                <a:sym typeface="汉仪力量黑简" panose="00020600040101010101" charset="-122"/>
              </a:rPr>
              <a:t>肯德基、麦当劳、必胜客、奈雪的茶、瑞幸咖啡</a:t>
            </a:r>
            <a:r>
              <a:rPr lang="zh-CN" altLang="en-US" sz="2800">
                <a:latin typeface="汉仪力量黑简" panose="00020600040101010101" charset="-122"/>
                <a:ea typeface="汉仪力量黑简" panose="00020600040101010101" charset="-122"/>
                <a:sym typeface="汉仪力量黑简" panose="00020600040101010101" charset="-122"/>
              </a:rPr>
              <a:t>等入驻，宿舍下楼就能疯狂星期四</a:t>
            </a:r>
            <a:endParaRPr lang="zh-CN" altLang="en-US" sz="2800">
              <a:latin typeface="汉仪力量黑简" panose="00020600040101010101" charset="-122"/>
              <a:ea typeface="汉仪力量黑简" panose="00020600040101010101" charset="-122"/>
              <a:sym typeface="汉仪力量黑简" panose="00020600040101010101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838685" y="903337"/>
            <a:ext cx="10592705" cy="12259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36" tIns="30468" rIns="60936" bIns="30468" anchor="ctr"/>
          <a:lstStyle/>
          <a:p>
            <a:pPr>
              <a:lnSpc>
                <a:spcPct val="150000"/>
              </a:lnSpc>
              <a:spcBef>
                <a:spcPct val="35000"/>
              </a:spcBef>
              <a:buClr>
                <a:srgbClr val="FF0000"/>
              </a:buClr>
              <a:defRPr/>
            </a:pPr>
            <a:r>
              <a:rPr lang="zh-CN" altLang="zh-CN" sz="2135" b="1" dirty="0">
                <a:solidFill>
                  <a:srgbClr val="2862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升华学生公寓设施齐全，</a:t>
            </a:r>
            <a:r>
              <a:rPr lang="zh-CN" altLang="zh-CN" sz="266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四人一间</a:t>
            </a:r>
            <a:r>
              <a:rPr lang="zh-CN" altLang="zh-CN" sz="2135" b="1" dirty="0">
                <a:solidFill>
                  <a:srgbClr val="2862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，公寓式组合家具，所有的学生宿舍</a:t>
            </a:r>
            <a:r>
              <a:rPr lang="zh-CN" altLang="zh-CN" sz="2135" b="1" dirty="0" smtClean="0">
                <a:solidFill>
                  <a:srgbClr val="2862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都</a:t>
            </a:r>
            <a:r>
              <a:rPr lang="zh-CN" altLang="zh-CN" sz="2665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装</a:t>
            </a:r>
            <a:r>
              <a:rPr lang="zh-CN" altLang="en-US" sz="2665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有</a:t>
            </a:r>
            <a:r>
              <a:rPr lang="zh-CN" altLang="zh-CN" sz="2665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空调</a:t>
            </a:r>
            <a:r>
              <a:rPr lang="zh-CN" altLang="en-US" sz="2135" b="1" dirty="0">
                <a:solidFill>
                  <a:srgbClr val="2862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sz="266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独立卫生间，</a:t>
            </a:r>
            <a:r>
              <a:rPr lang="zh-CN" altLang="en-US" sz="2665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冷热水供应</a:t>
            </a:r>
            <a:r>
              <a:rPr lang="zh-CN" altLang="en-US" sz="2135" b="1" dirty="0">
                <a:solidFill>
                  <a:srgbClr val="2862A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，实行亲情式、人性化、规范化管理与服务</a:t>
            </a:r>
            <a:endParaRPr lang="zh-CN" altLang="en-US" sz="2135" b="1" dirty="0">
              <a:solidFill>
                <a:srgbClr val="2862AA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95240" name="矩形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40242" y="177377"/>
            <a:ext cx="3430693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665" b="1">
                <a:solidFill>
                  <a:srgbClr val="0F5D9D"/>
                </a:solidFill>
                <a:latin typeface="汉仪超粗宋简" panose="02010600000101010101" charset="-122"/>
                <a:ea typeface="汉仪超粗宋简" panose="02010600000101010101" charset="-122"/>
              </a:rPr>
              <a:t>住宿环境</a:t>
            </a:r>
            <a:endParaRPr lang="zh-CN" altLang="en-US" sz="2665" b="1">
              <a:solidFill>
                <a:srgbClr val="0F5D9D"/>
              </a:solidFill>
              <a:latin typeface="汉仪超粗宋简" panose="02010600000101010101" charset="-122"/>
              <a:ea typeface="汉仪超粗宋简" panose="02010600000101010101" charset="-122"/>
            </a:endParaRPr>
          </a:p>
        </p:txBody>
      </p:sp>
      <p:pic>
        <p:nvPicPr>
          <p:cNvPr id="2" name="图片 1" descr="D:\2024回校宣讲\pho\微信图片_20240214160123.jpg微信图片_20240214160123"/>
          <p:cNvPicPr/>
          <p:nvPr>
            <p:custDataLst>
              <p:tags r:id="rId2"/>
            </p:custDataLst>
          </p:nvPr>
        </p:nvPicPr>
        <p:blipFill>
          <a:blip r:embed="rId3"/>
          <a:srcRect t="1770" b="1770"/>
          <a:stretch>
            <a:fillRect/>
          </a:stretch>
        </p:blipFill>
        <p:spPr>
          <a:xfrm>
            <a:off x="5654040" y="2202471"/>
            <a:ext cx="3360000" cy="2160000"/>
          </a:xfrm>
          <a:prstGeom prst="rect">
            <a:avLst/>
          </a:prstGeom>
        </p:spPr>
      </p:pic>
      <p:pic>
        <p:nvPicPr>
          <p:cNvPr id="4" name="图片 3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17615" y="4404995"/>
            <a:ext cx="3404235" cy="2263775"/>
          </a:xfrm>
          <a:prstGeom prst="rect">
            <a:avLst/>
          </a:prstGeom>
        </p:spPr>
      </p:pic>
      <p:pic>
        <p:nvPicPr>
          <p:cNvPr id="8" name="图片 7" descr="D:\2024回校宣讲\pho\微信图片_20240214160118.jpg微信图片_20240214160118"/>
          <p:cNvPicPr/>
          <p:nvPr>
            <p:custDataLst>
              <p:tags r:id="rId6"/>
            </p:custDataLst>
          </p:nvPr>
        </p:nvPicPr>
        <p:blipFill>
          <a:blip r:embed="rId7"/>
          <a:srcRect t="1770" b="1770"/>
          <a:stretch>
            <a:fillRect/>
          </a:stretch>
        </p:blipFill>
        <p:spPr>
          <a:xfrm>
            <a:off x="1939713" y="2194149"/>
            <a:ext cx="3360000" cy="21600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480310" y="4418965"/>
            <a:ext cx="3529330" cy="2249805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 flipV="1">
            <a:off x="194139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033635" y="0"/>
            <a:ext cx="2158365" cy="67881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751" b="46547"/>
          <a:stretch>
            <a:fillRect/>
          </a:stretch>
        </p:blipFill>
        <p:spPr>
          <a:xfrm>
            <a:off x="0" y="3471023"/>
            <a:ext cx="12192000" cy="3271361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1127275" y="6489958"/>
            <a:ext cx="839057" cy="91042"/>
            <a:chOff x="-1104900" y="0"/>
            <a:chExt cx="1404542" cy="152400"/>
          </a:xfrm>
          <a:solidFill>
            <a:srgbClr val="959DA4"/>
          </a:solidFill>
        </p:grpSpPr>
        <p:sp>
          <p:nvSpPr>
            <p:cNvPr id="51" name="椭圆 50"/>
            <p:cNvSpPr/>
            <p:nvPr/>
          </p:nvSpPr>
          <p:spPr>
            <a:xfrm>
              <a:off x="-1104900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687519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270138" y="0"/>
              <a:ext cx="152400" cy="152400"/>
            </a:xfrm>
            <a:prstGeom prst="ellipse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47242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778015" y="6442501"/>
            <a:ext cx="663597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CENTRAL SOUTH UNIVERSITY</a:t>
            </a:r>
            <a:endParaRPr lang="zh-CN" altLang="en-US" sz="1200" dirty="0">
              <a:solidFill>
                <a:schemeClr val="bg1"/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874769" y="6581000"/>
            <a:ext cx="4442462" cy="0"/>
            <a:chOff x="3883391" y="6581000"/>
            <a:chExt cx="4442462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3883391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85370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41313" y="240570"/>
            <a:ext cx="12007837" cy="547097"/>
            <a:chOff x="241313" y="240570"/>
            <a:chExt cx="12007837" cy="547097"/>
          </a:xfrm>
        </p:grpSpPr>
        <p:sp>
          <p:nvSpPr>
            <p:cNvPr id="5" name="文本框 4"/>
            <p:cNvSpPr txBox="1"/>
            <p:nvPr/>
          </p:nvSpPr>
          <p:spPr>
            <a:xfrm>
              <a:off x="241313" y="265697"/>
              <a:ext cx="585468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汉仪颜楷简" panose="00020600040101010101" charset="-122"/>
                  <a:ea typeface="汉仪颜楷简" panose="00020600040101010101" charset="-122"/>
                  <a:cs typeface="汉仪旗黑-80S" panose="00020600040101010101" charset="-122"/>
                  <a:sym typeface="汉仪旗黑-80S" panose="00020600040101010101" charset="-122"/>
                </a:rPr>
                <a:t>校园文化</a:t>
              </a:r>
              <a:endParaRPr lang="zh-CN" altLang="en-US" sz="2800" dirty="0">
                <a:latin typeface="汉仪颜楷简" panose="00020600040101010101" charset="-122"/>
                <a:ea typeface="汉仪颜楷简" panose="00020600040101010101" charset="-122"/>
                <a:cs typeface="汉仪旗黑-80S" panose="00020600040101010101" charset="-122"/>
                <a:sym typeface="汉仪旗黑-80S" panose="0002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41395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solidFill>
                    <a:srgbClr val="062C87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X1-55W" panose="00020600040101010101" pitchFamily="18" charset="-122"/>
                  <a:sym typeface="汉仪旗黑-80S" panose="00020600040101010101" charset="-122"/>
                </a:rPr>
                <a:t>CENTRAL SOUTH UNIVERSITY</a:t>
              </a:r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-80S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1941395" y="611953"/>
              <a:ext cx="10307755" cy="45719"/>
            </a:xfrm>
            <a:prstGeom prst="rect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20319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509270" y="4754880"/>
            <a:ext cx="11265535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向善、求真、唯美、有容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charset="-122"/>
                <a:ea typeface="华文中宋" panose="02010600040101010101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华文中宋" panose="02010600040101010101" charset="-122"/>
              <a:ea typeface="华文中宋" panose="02010600040101010101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49" name="组合 48"/>
          <p:cNvGrpSpPr/>
          <p:nvPr>
            <p:custDataLst>
              <p:tags r:id="rId2"/>
            </p:custDataLst>
          </p:nvPr>
        </p:nvGrpSpPr>
        <p:grpSpPr>
          <a:xfrm>
            <a:off x="1182201" y="1296377"/>
            <a:ext cx="9827598" cy="3288771"/>
            <a:chOff x="1271259" y="1296377"/>
            <a:chExt cx="9827598" cy="3288771"/>
          </a:xfrm>
        </p:grpSpPr>
        <p:grpSp>
          <p:nvGrpSpPr>
            <p:cNvPr id="13" name="组合 12"/>
            <p:cNvGrpSpPr/>
            <p:nvPr/>
          </p:nvGrpSpPr>
          <p:grpSpPr>
            <a:xfrm>
              <a:off x="1271448" y="1323819"/>
              <a:ext cx="4565461" cy="1421130"/>
              <a:chOff x="875230" y="1182334"/>
              <a:chExt cx="4565461" cy="1421130"/>
            </a:xfrm>
          </p:grpSpPr>
          <p:pic>
            <p:nvPicPr>
              <p:cNvPr id="3" name="http://photo-static-api.fotomore.com/creative/vcg/400/version23/VCG21gic2703053.jpg?uid=386&amp;timestamp=1706034728&amp;sign=03964c4584cfbeedd153dfee50ac2186" descr="D:\2024回校宣讲\pho\微信图片_20240124154959.jpg微信图片_20240124154959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 rotWithShape="1">
              <a:blip r:embed="rId4"/>
              <a:srcRect l="7" t="7" r="-7" b="7"/>
              <a:stretch>
                <a:fillRect/>
              </a:stretch>
            </p:blipFill>
            <p:spPr>
              <a:xfrm>
                <a:off x="875230" y="1182334"/>
                <a:ext cx="2132620" cy="1421130"/>
              </a:xfrm>
              <a:prstGeom prst="rect">
                <a:avLst/>
              </a:prstGeom>
            </p:spPr>
          </p:pic>
          <p:sp>
            <p:nvSpPr>
              <p:cNvPr id="4" name="文本框 3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3166756" y="1788622"/>
                <a:ext cx="2273935" cy="450850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中南大学常邀请名家进行讲座活动。</a:t>
                </a:r>
                <a:r>
                  <a:rPr lang="en-US" altLang="zh-CN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2023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年，罗翔、马伯庸等著名学者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曾在中南开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讲。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6"/>
                </p:custDataLst>
              </p:nvPr>
            </p:nvSpPr>
            <p:spPr>
              <a:xfrm>
                <a:off x="2702047" y="1224461"/>
                <a:ext cx="2012538" cy="523220"/>
              </a:xfrm>
              <a:prstGeom prst="rect">
                <a:avLst/>
              </a:prstGeom>
              <a:solidFill>
                <a:srgbClr val="062C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sp>
            <p:nvSpPr>
              <p:cNvPr id="7" name="文本框 6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598509" y="1263422"/>
                <a:ext cx="2115784" cy="8299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 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名家讲坛</a:t>
                </a:r>
                <a:endParaRPr lang="zh-CN" altLang="en-US" sz="2400" dirty="0">
                  <a:solidFill>
                    <a:schemeClr val="bg1"/>
                  </a:solidFill>
                  <a:latin typeface="汉仪超粗宋简" panose="02010600000101010101" charset="-122"/>
                  <a:ea typeface="汉仪超粗宋简" panose="02010600000101010101" charset="-122"/>
                  <a:cs typeface="汉仪超粗宋简" panose="02010600000101010101" charset="-122"/>
                  <a:sym typeface="汉仪旗黑-80S" panose="00020600040101010101" charset="-122"/>
                </a:endParaRPr>
              </a:p>
              <a:p>
                <a:endParaRPr lang="zh-CN" altLang="en-US" sz="2400" dirty="0">
                  <a:solidFill>
                    <a:schemeClr val="bg1"/>
                  </a:solidFill>
                  <a:latin typeface="汉仪超粗宋简" panose="02010600000101010101" charset="-122"/>
                  <a:ea typeface="汉仪超粗宋简" panose="02010600000101010101" charset="-122"/>
                  <a:cs typeface="汉仪超粗宋简" panose="0201060000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6533069" y="1296377"/>
              <a:ext cx="4565788" cy="1672125"/>
              <a:chOff x="875041" y="1154892"/>
              <a:chExt cx="4565788" cy="1672125"/>
            </a:xfrm>
          </p:grpSpPr>
          <p:pic>
            <p:nvPicPr>
              <p:cNvPr id="35" name="http://photo-static-api.fotomore.com/creative/vcg/400/version23/VCG21gic2703872.jpg?uid=386&amp;timestamp=1706034747&amp;sign=23937227fec6d35aad3eba9ddb4fb0a6" descr="D:\2024回校宣讲\pho\微信图片_20240124155338.jpg微信图片_20240124155338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 rotWithShape="1">
              <a:blip r:embed="rId9"/>
              <a:srcRect l="1859" r="1859"/>
              <a:stretch>
                <a:fillRect/>
              </a:stretch>
            </p:blipFill>
            <p:spPr>
              <a:xfrm>
                <a:off x="875041" y="1154892"/>
                <a:ext cx="2132708" cy="1476014"/>
              </a:xfrm>
              <a:prstGeom prst="rect">
                <a:avLst/>
              </a:prstGeom>
            </p:spPr>
          </p:pic>
          <p:sp>
            <p:nvSpPr>
              <p:cNvPr id="36" name="文本框 35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3166918" y="1628137"/>
                <a:ext cx="2273911" cy="1198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中南大学拥有多个合唱与乐器社团。</a:t>
                </a:r>
                <a:r>
                  <a:rPr lang="en-US" altLang="zh-CN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2024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年，邀请俄罗斯交响爱乐乐团为师生演奏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新年音乐会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37" name="矩形 36"/>
              <p:cNvSpPr/>
              <p:nvPr>
                <p:custDataLst>
                  <p:tags r:id="rId11"/>
                </p:custDataLst>
              </p:nvPr>
            </p:nvSpPr>
            <p:spPr>
              <a:xfrm>
                <a:off x="2702047" y="1224461"/>
                <a:ext cx="2012538" cy="523220"/>
              </a:xfrm>
              <a:prstGeom prst="rect">
                <a:avLst/>
              </a:prstGeom>
              <a:solidFill>
                <a:srgbClr val="062C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sp>
            <p:nvSpPr>
              <p:cNvPr id="38" name="文本框 37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789009" y="1234212"/>
                <a:ext cx="2115784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超粗宋简" panose="02010600000101010101" charset="-122"/>
                    <a:sym typeface="汉仪旗黑-80S" panose="00020600040101010101" charset="-122"/>
                  </a:rPr>
                  <a:t>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超粗宋简" panose="02010600000101010101" charset="-122"/>
                    <a:sym typeface="汉仪旗黑-80S" panose="00020600040101010101" charset="-122"/>
                  </a:rPr>
                  <a:t>艺术气息</a:t>
                </a:r>
                <a:endParaRPr lang="zh-CN" altLang="en-US" sz="2400" dirty="0">
                  <a:solidFill>
                    <a:schemeClr val="bg1"/>
                  </a:solidFill>
                  <a:latin typeface="汉仪超粗宋简" panose="02010600000101010101" charset="-122"/>
                  <a:ea typeface="汉仪超粗宋简" panose="02010600000101010101" charset="-122"/>
                  <a:cs typeface="汉仪超粗宋简" panose="0201060000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1271259" y="3178703"/>
              <a:ext cx="4406403" cy="1397104"/>
              <a:chOff x="875041" y="1224461"/>
              <a:chExt cx="4406403" cy="1397104"/>
            </a:xfrm>
          </p:grpSpPr>
          <p:pic>
            <p:nvPicPr>
              <p:cNvPr id="40" name="http://photo-static-api.fotomore.com/creative/vcg/400/version23/VCG21c336c3127.jpg?uid=386&amp;timestamp=1706034786&amp;sign=3cc715d13a121e263eb7a8657ecb69c3" descr="D:\2024回校宣讲\pho\微信图片_20240124155708.jpg微信图片_20240124155708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 rotWithShape="1">
              <a:blip r:embed="rId14"/>
              <a:srcRect l="13084" t="1546" r="13084" b="-1546"/>
              <a:stretch>
                <a:fillRect/>
              </a:stretch>
            </p:blipFill>
            <p:spPr>
              <a:xfrm>
                <a:off x="875041" y="1224461"/>
                <a:ext cx="2132708" cy="1379533"/>
              </a:xfrm>
              <a:prstGeom prst="rect">
                <a:avLst/>
              </a:prstGeom>
            </p:spPr>
          </p:pic>
          <p:sp>
            <p:nvSpPr>
              <p:cNvPr id="41" name="文本框 40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3007533" y="1699545"/>
                <a:ext cx="2273911" cy="92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中南大学现有注册社团</a:t>
                </a:r>
                <a:r>
                  <a:rPr lang="en-US" altLang="zh-CN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120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余个。每年举办百团大战进行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社团招新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42" name="矩形 41"/>
              <p:cNvSpPr/>
              <p:nvPr>
                <p:custDataLst>
                  <p:tags r:id="rId16"/>
                </p:custDataLst>
              </p:nvPr>
            </p:nvSpPr>
            <p:spPr>
              <a:xfrm>
                <a:off x="2702047" y="1224461"/>
                <a:ext cx="2012538" cy="523220"/>
              </a:xfrm>
              <a:prstGeom prst="rect">
                <a:avLst/>
              </a:prstGeom>
              <a:solidFill>
                <a:srgbClr val="062C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sp>
            <p:nvSpPr>
              <p:cNvPr id="43" name="文本框 4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2598509" y="1282472"/>
                <a:ext cx="2115784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 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超粗宋简" panose="02010600000101010101" charset="-122"/>
                    <a:sym typeface="汉仪旗黑-80S" panose="00020600040101010101" charset="-122"/>
                  </a:rPr>
                  <a:t>百团大战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  </a:t>
                </a:r>
                <a:endParaRPr lang="en-US" altLang="zh-CN" sz="2400" dirty="0">
                  <a:solidFill>
                    <a:schemeClr val="bg1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6533069" y="3109134"/>
              <a:ext cx="4565788" cy="1476014"/>
              <a:chOff x="875041" y="1154892"/>
              <a:chExt cx="4565788" cy="1476014"/>
            </a:xfrm>
          </p:grpSpPr>
          <p:pic>
            <p:nvPicPr>
              <p:cNvPr id="45" name="http://photo-static-api.fotomore.com/creative/vcg/400/version23/VCG41539822026.jpg?uid=386&amp;timestamp=1706034807&amp;sign=c12f9c346dadfeff8070874b33e15abb" descr="D:\2024回校宣讲\pho\微信图片_20240124160451.jpg微信图片_20240124160451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 rotWithShape="1">
              <a:blip r:embed="rId19"/>
              <a:srcRect l="1881" r="1881"/>
              <a:stretch>
                <a:fillRect/>
              </a:stretch>
            </p:blipFill>
            <p:spPr>
              <a:xfrm>
                <a:off x="875041" y="1154892"/>
                <a:ext cx="2132708" cy="1476014"/>
              </a:xfrm>
              <a:prstGeom prst="rect">
                <a:avLst/>
              </a:prstGeom>
            </p:spPr>
          </p:pic>
          <p:sp>
            <p:nvSpPr>
              <p:cNvPr id="46" name="文本框 45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3166918" y="1699545"/>
                <a:ext cx="2273911" cy="92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中南大学体育活动氛围浓厚。</a:t>
                </a:r>
                <a:r>
                  <a:rPr lang="en-US" altLang="zh-CN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2023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年</a:t>
                </a:r>
                <a:r>
                  <a:rPr lang="en-US" altLang="zh-CN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5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月，</a:t>
                </a:r>
                <a:r>
                  <a:rPr lang="en-US" altLang="zh-CN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CUBA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八强赛在中南主场</a:t>
                </a:r>
                <a:r>
                  <a:rPr lang="zh-CN" alt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举行。</a:t>
                </a:r>
                <a:endPara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47" name="矩形 46"/>
              <p:cNvSpPr/>
              <p:nvPr>
                <p:custDataLst>
                  <p:tags r:id="rId21"/>
                </p:custDataLst>
              </p:nvPr>
            </p:nvSpPr>
            <p:spPr>
              <a:xfrm>
                <a:off x="2702047" y="1224461"/>
                <a:ext cx="2012538" cy="523220"/>
              </a:xfrm>
              <a:prstGeom prst="rect">
                <a:avLst/>
              </a:prstGeom>
              <a:solidFill>
                <a:srgbClr val="062C8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汉仪旗黑X1-55W" panose="00020600040101010101" pitchFamily="18" charset="-122"/>
                </a:endParaRPr>
              </a:p>
            </p:txBody>
          </p:sp>
          <p:sp>
            <p:nvSpPr>
              <p:cNvPr id="48" name="文本框 47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2650579" y="1263422"/>
                <a:ext cx="2115784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  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阳光体育</a:t>
                </a:r>
                <a:endParaRPr lang="zh-CN" altLang="en-US" sz="2400" dirty="0">
                  <a:solidFill>
                    <a:schemeClr val="bg1"/>
                  </a:solidFill>
                  <a:latin typeface="汉仪超粗宋简" panose="02010600000101010101" charset="-122"/>
                  <a:ea typeface="汉仪超粗宋简" panose="02010600000101010101" charset="-122"/>
                  <a:cs typeface="汉仪超粗宋简" panose="02010600000101010101" charset="-122"/>
                  <a:sym typeface="汉仪旗黑-80S" panose="00020600040101010101" charset="-122"/>
                </a:endParaRPr>
              </a:p>
            </p:txBody>
          </p:sp>
        </p:grpSp>
      </p:grpSp>
      <p:pic>
        <p:nvPicPr>
          <p:cNvPr id="86" name="图片 85" descr="中南大学logo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9971405" y="-20955"/>
            <a:ext cx="2158365" cy="6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165" y="107315"/>
            <a:ext cx="1682750" cy="1055370"/>
          </a:xfrm>
        </p:spPr>
        <p:txBody>
          <a:bodyPr/>
          <a:p>
            <a:r>
              <a:rPr lang="zh-CN" altLang="en-US" sz="3200">
                <a:latin typeface="汉仪颜楷简" panose="00020600040101010101" charset="-122"/>
                <a:ea typeface="汉仪颜楷简" panose="00020600040101010101" charset="-122"/>
              </a:rPr>
              <a:t>分数线</a:t>
            </a:r>
            <a:endParaRPr lang="zh-CN" altLang="en-US" sz="3200"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graphicFrame>
        <p:nvGraphicFramePr>
          <p:cNvPr id="4" name="内容占位符 3"/>
          <p:cNvGraphicFramePr/>
          <p:nvPr>
            <p:ph idx="1"/>
            <p:custDataLst>
              <p:tags r:id="rId1"/>
            </p:custDataLst>
          </p:nvPr>
        </p:nvGraphicFramePr>
        <p:xfrm>
          <a:off x="838200" y="1684020"/>
          <a:ext cx="10515600" cy="3847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大类</a:t>
                      </a:r>
                      <a:r>
                        <a:rPr lang="zh-CN" altLang="en-US"/>
                        <a:t>名称</a:t>
                      </a:r>
                      <a:endParaRPr lang="zh-CN" altLang="en-US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zh-CN" altLang="en-US"/>
                        <a:t>最高分</a:t>
                      </a:r>
                      <a:endParaRPr lang="zh-CN" altLang="en-US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zh-CN" altLang="en-US"/>
                        <a:t>平均分</a:t>
                      </a:r>
                      <a:endParaRPr lang="zh-CN" altLang="en-US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</a:t>
                      </a:r>
                      <a:r>
                        <a:rPr lang="zh-CN" altLang="en-US"/>
                        <a:t>最低分</a:t>
                      </a:r>
                      <a:endParaRPr lang="zh-CN" altLang="en-US"/>
                    </a:p>
                  </a:txBody>
                  <a:tcPr marT="0"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临床医学（八年制）</a:t>
                      </a:r>
                      <a:endParaRPr lang="zh-CN" altLang="en-US">
                        <a:solidFill>
                          <a:srgbClr val="C00000"/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800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792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784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638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临床医学（</a:t>
                      </a:r>
                      <a:r>
                        <a:rPr lang="zh-CN" altLang="en-US"/>
                        <a:t>五年制）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749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735.63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724</a:t>
                      </a:r>
                      <a:endParaRPr lang="en-US" altLang="zh-CN"/>
                    </a:p>
                  </a:txBody>
                  <a:tcPr/>
                </a:tc>
              </a:tr>
              <a:tr h="5308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计算机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736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734.8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733</a:t>
                      </a:r>
                      <a:endParaRPr lang="en-US" altLang="zh-CN"/>
                    </a:p>
                  </a:txBody>
                  <a:tcPr/>
                </a:tc>
              </a:tr>
              <a:tr h="5226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自动化</a:t>
                      </a:r>
                      <a:r>
                        <a:rPr lang="zh-CN" altLang="en-US"/>
                        <a:t>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726.44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722</a:t>
                      </a:r>
                      <a:endParaRPr lang="en-US" altLang="zh-CN"/>
                    </a:p>
                  </a:txBody>
                  <a:tcPr/>
                </a:tc>
              </a:tr>
              <a:tr h="4400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法学类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737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726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720</a:t>
                      </a:r>
                      <a:endParaRPr lang="en-US" altLang="zh-CN"/>
                    </a:p>
                  </a:txBody>
                  <a:tcPr/>
                </a:tc>
              </a:tr>
              <a:tr h="3822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土木类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732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715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707</a:t>
                      </a:r>
                      <a:endParaRPr lang="en-US" altLang="zh-CN"/>
                    </a:p>
                  </a:txBody>
                  <a:tcPr/>
                </a:tc>
              </a:tr>
              <a:tr h="4019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chemeClr val="accent1">
                              <a:lumMod val="75000"/>
                            </a:schemeClr>
                          </a:solidFill>
                          <a:sym typeface="+mn-ea"/>
                        </a:rPr>
                        <a:t>医学技术</a:t>
                      </a:r>
                      <a:r>
                        <a:rPr lang="zh-CN" altLang="en-US" sz="1800">
                          <a:solidFill>
                            <a:schemeClr val="accent1">
                              <a:lumMod val="75000"/>
                            </a:schemeClr>
                          </a:solidFill>
                          <a:sym typeface="+mn-ea"/>
                        </a:rPr>
                        <a:t>类</a:t>
                      </a:r>
                      <a:endParaRPr lang="zh-CN" altLang="en-US" sz="1800">
                        <a:solidFill>
                          <a:schemeClr val="accent1">
                            <a:lumMod val="75000"/>
                          </a:schemeClr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accent1">
                              <a:lumMod val="75000"/>
                            </a:schemeClr>
                          </a:solidFill>
                          <a:sym typeface="+mn-ea"/>
                        </a:rPr>
                        <a:t>699</a:t>
                      </a:r>
                      <a:endParaRPr lang="en-US" altLang="zh-CN"/>
                    </a:p>
                  </a:txBody>
                  <a:tcPr marT="71755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accent1">
                              <a:lumMod val="75000"/>
                            </a:schemeClr>
                          </a:solidFill>
                          <a:sym typeface="+mn-ea"/>
                        </a:rPr>
                        <a:t>699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accent1">
                              <a:lumMod val="75000"/>
                            </a:schemeClr>
                          </a:solidFill>
                          <a:sym typeface="+mn-ea"/>
                        </a:rPr>
                        <a:t>699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 flipV="1">
            <a:off x="194139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90785" y="-20955"/>
            <a:ext cx="2158365" cy="678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19275" y="1038860"/>
            <a:ext cx="8554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  <a:sym typeface="汉仪书魂体简" panose="02010600000101010101" charset="-122"/>
              </a:rPr>
              <a:t>中南大学</a:t>
            </a:r>
            <a:r>
              <a:rPr lang="en-US" altLang="zh-CN" sz="36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  <a:sym typeface="汉仪书魂体简" panose="02010600000101010101" charset="-122"/>
              </a:rPr>
              <a:t>2023</a:t>
            </a:r>
            <a:r>
              <a:rPr lang="zh-CN" altLang="en-US" sz="3600">
                <a:latin typeface="汉仪书魂体简" panose="02010600000101010101" charset="-122"/>
                <a:ea typeface="汉仪书魂体简" panose="02010600000101010101" charset="-122"/>
                <a:cs typeface="汉仪书魂体简" panose="02010600000101010101" charset="-122"/>
                <a:sym typeface="汉仪书魂体简" panose="02010600000101010101" charset="-122"/>
              </a:rPr>
              <a:t>年在琼录取情况（部分专业）</a:t>
            </a:r>
            <a:endParaRPr lang="zh-CN" altLang="en-US" sz="3600">
              <a:latin typeface="汉仪书魂体简" panose="02010600000101010101" charset="-122"/>
              <a:ea typeface="汉仪书魂体简" panose="02010600000101010101" charset="-122"/>
              <a:cs typeface="汉仪书魂体简" panose="02010600000101010101" charset="-122"/>
              <a:sym typeface="汉仪书魂体简" panose="02010600000101010101" charset="-122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1941195" y="5695315"/>
          <a:ext cx="853376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年份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2022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2023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理工类</a:t>
                      </a:r>
                      <a:r>
                        <a:rPr lang="zh-CN" altLang="en-US"/>
                        <a:t>平均分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713.72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717.67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724.53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 flipV="1">
            <a:off x="194139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90785" y="-20955"/>
            <a:ext cx="2158365" cy="678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5785" y="2470150"/>
            <a:ext cx="110610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“</a:t>
            </a:r>
            <a:r>
              <a:rPr lang="zh-CN" altLang="en-US" sz="7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自由，开放，学风扎实</a:t>
            </a:r>
            <a:r>
              <a:rPr lang="en-US" altLang="zh-CN" sz="7200">
                <a:latin typeface="方正公文小标宋" panose="02000500000000000000" charset="-122"/>
                <a:ea typeface="方正公文小标宋" panose="02000500000000000000" charset="-122"/>
                <a:cs typeface="方正公文小标宋" panose="02000500000000000000" charset="-122"/>
              </a:rPr>
              <a:t>”</a:t>
            </a:r>
            <a:endParaRPr lang="en-US" altLang="zh-CN" sz="7200">
              <a:latin typeface="方正公文小标宋" panose="02000500000000000000" charset="-122"/>
              <a:ea typeface="方正公文小标宋" panose="02000500000000000000" charset="-122"/>
              <a:cs typeface="方正公文小标宋" panose="02000500000000000000" charset="-122"/>
            </a:endParaRPr>
          </a:p>
        </p:txBody>
      </p:sp>
      <p:pic>
        <p:nvPicPr>
          <p:cNvPr id="10" name="图片 9" descr="微信图片_202402151520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4310" y="61595"/>
            <a:ext cx="1644015" cy="1613535"/>
          </a:xfrm>
          <a:prstGeom prst="rect">
            <a:avLst/>
          </a:prstGeom>
        </p:spPr>
      </p:pic>
      <p:pic>
        <p:nvPicPr>
          <p:cNvPr id="102" name="图片 101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79015" y="3869690"/>
            <a:ext cx="2723515" cy="2396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928360" y="4082415"/>
            <a:ext cx="1941195" cy="1971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735061" y="4186556"/>
            <a:ext cx="1866899" cy="186689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 flipV="1">
            <a:off x="194139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90785" y="-20955"/>
            <a:ext cx="2158365" cy="6788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89230" y="234950"/>
            <a:ext cx="19964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>
                    <a:lumMod val="75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高考加油</a:t>
            </a:r>
            <a:endParaRPr lang="zh-CN" altLang="en-US" sz="2800">
              <a:solidFill>
                <a:schemeClr val="accent1">
                  <a:lumMod val="75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pic>
        <p:nvPicPr>
          <p:cNvPr id="9" name="图片 8" descr="v2-c86a693baece6ccc5950fc6037658c00_b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9230" y="1268730"/>
            <a:ext cx="1814830" cy="2286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0305" y="1397000"/>
            <a:ext cx="3401695" cy="2313940"/>
          </a:xfrm>
          <a:prstGeom prst="rect">
            <a:avLst/>
          </a:prstGeom>
        </p:spPr>
      </p:pic>
      <p:pic>
        <p:nvPicPr>
          <p:cNvPr id="107" name="图片 106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43060" y="4255770"/>
            <a:ext cx="2882265" cy="23202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680335" y="1770380"/>
            <a:ext cx="651700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accent1">
                    <a:lumMod val="5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追风赶月莫停留</a:t>
            </a:r>
            <a:endParaRPr lang="zh-CN" altLang="en-US" sz="4400">
              <a:solidFill>
                <a:schemeClr val="accent1">
                  <a:lumMod val="50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  <a:p>
            <a:r>
              <a:rPr lang="zh-CN" altLang="en-US" sz="4400">
                <a:solidFill>
                  <a:schemeClr val="accent1">
                    <a:lumMod val="50000"/>
                  </a:schemeClr>
                </a:solidFill>
                <a:latin typeface="方正公文小标宋" panose="02000500000000000000" charset="-122"/>
                <a:ea typeface="方正公文小标宋" panose="02000500000000000000" charset="-122"/>
              </a:rPr>
              <a:t>平芜尽处是春山</a:t>
            </a:r>
            <a:endParaRPr lang="zh-CN" altLang="en-US" sz="4400">
              <a:solidFill>
                <a:schemeClr val="accent1">
                  <a:lumMod val="50000"/>
                </a:schemeClr>
              </a:solidFill>
              <a:latin typeface="方正公文小标宋" panose="02000500000000000000" charset="-122"/>
              <a:ea typeface="方正公文小标宋" panose="02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13815" y="4273550"/>
            <a:ext cx="7311390" cy="1873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希望学弟学妹们在接下来</a:t>
            </a:r>
            <a:r>
              <a:rPr lang="en-US" altLang="zh-CN" sz="32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112</a:t>
            </a:r>
            <a:r>
              <a:rPr lang="zh-CN" altLang="en-US" sz="32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天好好学习</a:t>
            </a:r>
            <a:endParaRPr lang="zh-CN" altLang="en-US" sz="3200">
              <a:solidFill>
                <a:srgbClr val="C00000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</a:endParaRPr>
          </a:p>
          <a:p>
            <a:r>
              <a:rPr lang="en-US" altLang="zh-CN" sz="32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2024</a:t>
            </a:r>
            <a:r>
              <a:rPr lang="zh-CN" altLang="en-US" sz="32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年高考加油</a:t>
            </a:r>
            <a:endParaRPr lang="zh-CN" altLang="en-US" sz="3200">
              <a:solidFill>
                <a:srgbClr val="C00000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</a:endParaRPr>
          </a:p>
          <a:p>
            <a:r>
              <a:rPr lang="zh-CN" altLang="en-US" sz="32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</a:rPr>
              <a:t>中南大学欢迎大家</a:t>
            </a:r>
            <a:endParaRPr lang="zh-CN" altLang="en-US" sz="3200">
              <a:solidFill>
                <a:srgbClr val="C00000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0280" y="3146425"/>
            <a:ext cx="10515600" cy="1325563"/>
          </a:xfrm>
        </p:spPr>
        <p:txBody>
          <a:bodyPr>
            <a:normAutofit fontScale="90000"/>
          </a:bodyPr>
          <a:p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站到</a:t>
            </a:r>
            <a:r>
              <a:rPr lang="zh-CN" altLang="en-US" sz="3110">
                <a:solidFill>
                  <a:schemeClr val="accent4">
                    <a:lumMod val="7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橘子洲头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顺着伟人的目光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看湘江水远去，万山红遍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攀上</a:t>
            </a:r>
            <a:r>
              <a:rPr lang="zh-CN" altLang="en-US" sz="3110">
                <a:solidFill>
                  <a:schemeClr val="accent6">
                    <a:lumMod val="7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岳麓山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顺着秋天的痕迹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寻觅枫林深处的</a:t>
            </a:r>
            <a:r>
              <a:rPr lang="zh-CN" altLang="en-US" sz="3110">
                <a:solidFill>
                  <a:schemeClr val="accent2">
                    <a:lumMod val="75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爱晚亭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站在山顶远远望去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灯火通明的长沙城里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大街小巷里充斥着</a:t>
            </a:r>
            <a:r>
              <a:rPr lang="zh-CN" altLang="en-US" sz="3110">
                <a:solidFill>
                  <a:schemeClr val="accent2">
                    <a:lumMod val="50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烟火的气息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夜市中人们觥筹交错，谈天论地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无不展现着这个城市的魅力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人来人往，摩肩接踵的</a:t>
            </a:r>
            <a:r>
              <a:rPr lang="zh-CN" altLang="en-US" sz="3110">
                <a:solidFill>
                  <a:schemeClr val="accent1">
                    <a:lumMod val="50000"/>
                  </a:schemeClr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五一广场</a:t>
            </a:r>
            <a:br>
              <a:rPr lang="zh-CN" altLang="en-US" sz="3110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五步一粉，十步一茶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还有那十里“香”的臭豆腐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不知赢得了多人吃货们的喜爱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确有一番“芙蓉国里尽朝晖”的景象</a:t>
            </a:r>
            <a:b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</a:br>
            <a:r>
              <a:rPr lang="zh-CN" altLang="en-US" sz="2665"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这样的城市，怎么不值得一来呢？</a:t>
            </a:r>
            <a:endParaRPr lang="zh-CN" altLang="en-US" sz="2665"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  <a:sym typeface="汉仪颜楷简" panose="00020600040101010101" charset="-122"/>
            </a:endParaRPr>
          </a:p>
        </p:txBody>
      </p:sp>
      <p:pic>
        <p:nvPicPr>
          <p:cNvPr id="4" name="内容占位符 3" descr="网红长沙❓不❗是三千年古城长沙‼_1_华发四季云玺_来自小红书网页版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608060" y="1501775"/>
            <a:ext cx="3263265" cy="4351655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 flipV="1">
            <a:off x="188424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090785" y="-20955"/>
            <a:ext cx="2158365" cy="678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2565" y="2908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rgbClr val="C00000"/>
                </a:solidFill>
                <a:latin typeface="汉仪力量黑简" panose="00020600040101010101" charset="-122"/>
                <a:ea typeface="汉仪力量黑简" panose="00020600040101010101" charset="-122"/>
                <a:cs typeface="汉仪旗黑-80S" panose="00020600040101010101" charset="-122"/>
                <a:sym typeface="汉仪旗黑-80S" panose="00020600040101010101" charset="-122"/>
              </a:rPr>
              <a:t>湖南长沙</a:t>
            </a:r>
            <a:endParaRPr lang="zh-CN" altLang="en-US" sz="2800" dirty="0">
              <a:solidFill>
                <a:srgbClr val="C00000"/>
              </a:solidFill>
              <a:latin typeface="汉仪力量黑简" panose="00020600040101010101" charset="-122"/>
              <a:ea typeface="汉仪力量黑简" panose="00020600040101010101" charset="-122"/>
              <a:cs typeface="汉仪旗黑-80S" panose="00020600040101010101" charset="-122"/>
              <a:sym typeface="汉仪旗黑-80S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6955" y="225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汉仪超粗宋简" panose="02010600000101010101" charset="-122"/>
                <a:ea typeface="汉仪超粗宋简" panose="02010600000101010101" charset="-122"/>
                <a:cs typeface="汉仪旗黑-80S" panose="00020600040101010101" charset="-122"/>
                <a:sym typeface="汉仪旗黑-80S" panose="00020600040101010101" charset="-122"/>
              </a:rPr>
              <a:t>惟楚有才，于斯为盛</a:t>
            </a:r>
            <a:endParaRPr lang="zh-CN" altLang="en-US" dirty="0">
              <a:latin typeface="汉仪超粗宋简" panose="02010600000101010101" charset="-122"/>
              <a:ea typeface="汉仪超粗宋简" panose="02010600000101010101" charset="-122"/>
              <a:cs typeface="汉仪旗黑-80S" panose="00020600040101010101" charset="-122"/>
              <a:sym typeface="汉仪旗黑-80S" panose="00020600040101010101" charset="-122"/>
            </a:endParaRPr>
          </a:p>
        </p:txBody>
      </p:sp>
      <p:pic>
        <p:nvPicPr>
          <p:cNvPr id="7" name="图片 6" descr="湖南将成暴雪中心？泼天的大雪终于轮到长沙_1_Yi📷_来自小红书网页版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20485" y="738505"/>
            <a:ext cx="2065655" cy="2754630"/>
          </a:xfrm>
          <a:prstGeom prst="rect">
            <a:avLst/>
          </a:prstGeom>
        </p:spPr>
      </p:pic>
      <p:pic>
        <p:nvPicPr>
          <p:cNvPr id="8" name="图片 7" descr="长沙探店丨茶颜悦色_1_kinny193🐦胃_来自小红书网页版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475095" y="3573780"/>
            <a:ext cx="2011045" cy="2681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10800000" flipV="1">
            <a:off x="2758440" y="4481830"/>
            <a:ext cx="7239635" cy="852170"/>
          </a:xfrm>
        </p:spPr>
        <p:txBody>
          <a:bodyPr>
            <a:noAutofit/>
          </a:bodyPr>
          <a:p>
            <a:r>
              <a:rPr lang="en-US" altLang="zh-CN" sz="66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B.</a:t>
            </a:r>
            <a:r>
              <a:rPr lang="zh-CN" altLang="en-US" sz="66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星城</a:t>
            </a:r>
            <a:r>
              <a:rPr lang="zh-CN" altLang="en-US" sz="18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天上有颗长沙星，地上有座长沙城。因星辰而得名的长沙，携一份诗意浪漫、一袭风华雅韵，三千年源远流长，正绽放别样光彩。</a:t>
            </a:r>
            <a:endParaRPr lang="zh-CN" altLang="en-US" sz="1800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  <a:sym typeface="汉仪颜楷简" panose="0002060004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 flipV="1">
            <a:off x="188424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90785" y="-20955"/>
            <a:ext cx="2158365" cy="678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2565" y="2908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rgbClr val="C00000"/>
                </a:solidFill>
                <a:latin typeface="汉仪力量黑简" panose="00020600040101010101" charset="-122"/>
                <a:ea typeface="汉仪力量黑简" panose="00020600040101010101" charset="-122"/>
                <a:cs typeface="汉仪旗黑-80S" panose="00020600040101010101" charset="-122"/>
                <a:sym typeface="汉仪旗黑-80S" panose="00020600040101010101" charset="-122"/>
              </a:rPr>
              <a:t>湖南长沙</a:t>
            </a:r>
            <a:endParaRPr lang="zh-CN" altLang="en-US" sz="2800" dirty="0">
              <a:solidFill>
                <a:srgbClr val="C00000"/>
              </a:solidFill>
              <a:latin typeface="汉仪力量黑简" panose="00020600040101010101" charset="-122"/>
              <a:ea typeface="汉仪力量黑简" panose="00020600040101010101" charset="-122"/>
              <a:cs typeface="汉仪旗黑-80S" panose="00020600040101010101" charset="-122"/>
              <a:sym typeface="汉仪旗黑-80S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6955" y="225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汉仪超粗宋简" panose="02010600000101010101" charset="-122"/>
                <a:ea typeface="汉仪超粗宋简" panose="02010600000101010101" charset="-122"/>
                <a:cs typeface="汉仪旗黑-80S" panose="00020600040101010101" charset="-122"/>
                <a:sym typeface="汉仪旗黑-80S" panose="00020600040101010101" charset="-122"/>
              </a:rPr>
              <a:t>惟楚有才，于斯为盛</a:t>
            </a:r>
            <a:endParaRPr lang="zh-CN" altLang="en-US" dirty="0">
              <a:latin typeface="汉仪超粗宋简" panose="02010600000101010101" charset="-122"/>
              <a:ea typeface="汉仪超粗宋简" panose="02010600000101010101" charset="-122"/>
              <a:cs typeface="汉仪旗黑-80S" panose="00020600040101010101" charset="-122"/>
              <a:sym typeface="汉仪旗黑-80S" panose="00020600040101010101" charset="-122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11080750" cy="171704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长沙的别称是（）</a:t>
            </a:r>
            <a:endParaRPr lang="zh-CN" altLang="en-US" sz="4800">
              <a:latin typeface="柳公权楷书" panose="02010600010101010101" charset="-122"/>
              <a:ea typeface="柳公权楷书" panose="02010600010101010101" charset="-122"/>
              <a:cs typeface="柳公权楷书" panose="02010600010101010101" charset="-122"/>
            </a:endParaRPr>
          </a:p>
          <a:p>
            <a:pPr marL="0" indent="0">
              <a:buNone/>
            </a:pPr>
            <a:r>
              <a:rPr lang="en-US" altLang="zh-CN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A.</a:t>
            </a:r>
            <a:r>
              <a:rPr lang="zh-CN" altLang="en-US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羊城</a:t>
            </a:r>
            <a:r>
              <a:rPr lang="en-US" altLang="zh-CN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    B.</a:t>
            </a:r>
            <a:r>
              <a:rPr lang="zh-CN" altLang="en-US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星城</a:t>
            </a:r>
            <a:r>
              <a:rPr lang="en-US" altLang="zh-CN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     C.</a:t>
            </a:r>
            <a:r>
              <a:rPr lang="zh-CN" altLang="en-US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金陵</a:t>
            </a:r>
            <a:r>
              <a:rPr lang="en-US" altLang="zh-CN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    D.</a:t>
            </a:r>
            <a:r>
              <a:rPr lang="zh-CN" altLang="en-US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江城</a:t>
            </a:r>
            <a:endParaRPr lang="zh-CN" altLang="en-US" sz="4800">
              <a:latin typeface="柳公权楷书" panose="02010600010101010101" charset="-122"/>
              <a:ea typeface="柳公权楷书" panose="02010600010101010101" charset="-122"/>
              <a:cs typeface="柳公权楷书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10800000" flipV="1">
            <a:off x="4290695" y="6809105"/>
            <a:ext cx="7239635" cy="852170"/>
          </a:xfrm>
        </p:spPr>
        <p:txBody>
          <a:bodyPr>
            <a:noAutofit/>
          </a:bodyPr>
          <a:p>
            <a:endParaRPr lang="zh-CN" altLang="en-US" sz="1800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  <a:sym typeface="汉仪颜楷简" panose="0002060004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 flipV="1">
            <a:off x="188424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90785" y="-20955"/>
            <a:ext cx="2158365" cy="678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2565" y="2908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rgbClr val="C00000"/>
                </a:solidFill>
                <a:latin typeface="汉仪力量黑简" panose="00020600040101010101" charset="-122"/>
                <a:ea typeface="汉仪力量黑简" panose="00020600040101010101" charset="-122"/>
                <a:cs typeface="汉仪旗黑-80S" panose="00020600040101010101" charset="-122"/>
                <a:sym typeface="汉仪旗黑-80S" panose="00020600040101010101" charset="-122"/>
              </a:rPr>
              <a:t>湖南长沙</a:t>
            </a:r>
            <a:endParaRPr lang="zh-CN" altLang="en-US" sz="2800" dirty="0">
              <a:solidFill>
                <a:srgbClr val="C00000"/>
              </a:solidFill>
              <a:latin typeface="汉仪力量黑简" panose="00020600040101010101" charset="-122"/>
              <a:ea typeface="汉仪力量黑简" panose="00020600040101010101" charset="-122"/>
              <a:cs typeface="汉仪旗黑-80S" panose="00020600040101010101" charset="-122"/>
              <a:sym typeface="汉仪旗黑-80S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6955" y="225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汉仪超粗宋简" panose="02010600000101010101" charset="-122"/>
                <a:ea typeface="汉仪超粗宋简" panose="02010600000101010101" charset="-122"/>
                <a:cs typeface="汉仪旗黑-80S" panose="00020600040101010101" charset="-122"/>
                <a:sym typeface="汉仪旗黑-80S" panose="00020600040101010101" charset="-122"/>
              </a:rPr>
              <a:t>惟楚有才，于斯为盛</a:t>
            </a:r>
            <a:endParaRPr lang="zh-CN" altLang="en-US" dirty="0">
              <a:latin typeface="汉仪超粗宋简" panose="02010600000101010101" charset="-122"/>
              <a:ea typeface="汉仪超粗宋简" panose="02010600000101010101" charset="-122"/>
              <a:cs typeface="汉仪旗黑-80S" panose="00020600040101010101" charset="-122"/>
              <a:sym typeface="汉仪旗黑-80S" panose="00020600040101010101" charset="-122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10401300" cy="2536190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“</a:t>
            </a:r>
            <a:r>
              <a:rPr lang="zh-CN" altLang="en-US" sz="4800">
                <a:latin typeface="汉仪超粗宋简" panose="02010600000101010101" charset="-122"/>
                <a:ea typeface="汉仪超粗宋简" panose="02010600000101010101" charset="-122"/>
                <a:cs typeface="柳公权楷书" panose="02010600010101010101" charset="-122"/>
              </a:rPr>
              <a:t>积极推动</a:t>
            </a:r>
            <a:r>
              <a:rPr lang="zh-CN" altLang="en-US" sz="4800">
                <a:solidFill>
                  <a:schemeClr val="accent1">
                    <a:lumMod val="75000"/>
                  </a:schemeClr>
                </a:solidFill>
                <a:latin typeface="汉仪超粗宋简" panose="02010600000101010101" charset="-122"/>
                <a:ea typeface="汉仪超粗宋简" panose="02010600000101010101" charset="-122"/>
                <a:cs typeface="柳公权楷书" panose="02010600010101010101" charset="-122"/>
              </a:rPr>
              <a:t>新能源汽车、先进能源材料、生物医药、新型合金材料</a:t>
            </a:r>
            <a:r>
              <a:rPr lang="zh-CN" altLang="en-US" sz="4800">
                <a:latin typeface="汉仪超粗宋简" panose="02010600000101010101" charset="-122"/>
                <a:ea typeface="汉仪超粗宋简" panose="02010600000101010101" charset="-122"/>
                <a:cs typeface="柳公权楷书" panose="02010600010101010101" charset="-122"/>
              </a:rPr>
              <a:t>产业集群争创国家级先进制造业集群</a:t>
            </a:r>
            <a:r>
              <a:rPr lang="en-US" altLang="zh-CN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”</a:t>
            </a:r>
            <a:endParaRPr lang="en-US" altLang="zh-CN" sz="4800">
              <a:latin typeface="柳公权楷书" panose="02010600010101010101" charset="-122"/>
              <a:ea typeface="柳公权楷书" panose="02010600010101010101" charset="-122"/>
              <a:cs typeface="柳公权楷书" panose="0201060001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65750" y="4595495"/>
            <a:ext cx="8712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——————</a:t>
            </a:r>
            <a:r>
              <a:rPr lang="zh-CN" altLang="en-US" sz="2400"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《</a:t>
            </a:r>
            <a:r>
              <a:rPr lang="en-US" altLang="zh-CN" sz="2400"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2024</a:t>
            </a:r>
            <a:r>
              <a:rPr lang="zh-CN" altLang="en-US" sz="2400"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</a:rPr>
              <a:t>年长沙市政府工作报告》</a:t>
            </a:r>
            <a:endParaRPr lang="zh-CN" altLang="en-US" sz="2400">
              <a:latin typeface="汉仪超粗宋简" panose="02010600000101010101" charset="-122"/>
              <a:ea typeface="汉仪超粗宋简" panose="02010600000101010101" charset="-122"/>
              <a:cs typeface="汉仪超粗宋简" panose="0201060000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751" b="46547"/>
          <a:stretch>
            <a:fillRect/>
          </a:stretch>
        </p:blipFill>
        <p:spPr>
          <a:xfrm>
            <a:off x="0" y="3586639"/>
            <a:ext cx="12192000" cy="3271361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1127275" y="6489958"/>
            <a:ext cx="839057" cy="91042"/>
            <a:chOff x="-1104900" y="0"/>
            <a:chExt cx="1404542" cy="152400"/>
          </a:xfrm>
          <a:solidFill>
            <a:srgbClr val="959DA4"/>
          </a:solidFill>
        </p:grpSpPr>
        <p:sp>
          <p:nvSpPr>
            <p:cNvPr id="51" name="椭圆 50"/>
            <p:cNvSpPr/>
            <p:nvPr/>
          </p:nvSpPr>
          <p:spPr>
            <a:xfrm>
              <a:off x="-1104900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687519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270138" y="0"/>
              <a:ext cx="152400" cy="152400"/>
            </a:xfrm>
            <a:prstGeom prst="ellipse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47242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778015" y="6442501"/>
            <a:ext cx="663597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CENTRAL SOUTH UNIVERSITY</a:t>
            </a:r>
            <a:endParaRPr lang="zh-CN" altLang="en-US" sz="1200" dirty="0">
              <a:solidFill>
                <a:schemeClr val="bg1"/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874769" y="6581000"/>
            <a:ext cx="4442462" cy="0"/>
            <a:chOff x="3883391" y="6581000"/>
            <a:chExt cx="4442462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3883391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85370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41313" y="240570"/>
            <a:ext cx="12007837" cy="547097"/>
            <a:chOff x="241313" y="240570"/>
            <a:chExt cx="12007837" cy="547097"/>
          </a:xfrm>
        </p:grpSpPr>
        <p:sp>
          <p:nvSpPr>
            <p:cNvPr id="5" name="文本框 4"/>
            <p:cNvSpPr txBox="1"/>
            <p:nvPr/>
          </p:nvSpPr>
          <p:spPr>
            <a:xfrm>
              <a:off x="241313" y="265697"/>
              <a:ext cx="585468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汉仪颜楷简" panose="00020600040101010101" charset="-122"/>
                  <a:ea typeface="汉仪颜楷简" panose="00020600040101010101" charset="-122"/>
                  <a:cs typeface="汉仪旗黑-80S" panose="00020600040101010101" charset="-122"/>
                  <a:sym typeface="汉仪旗黑-80S" panose="00020600040101010101" charset="-122"/>
                </a:rPr>
                <a:t>学校简介</a:t>
              </a:r>
              <a:endParaRPr lang="zh-CN" altLang="en-US" sz="2800" dirty="0">
                <a:latin typeface="汉仪颜楷简" panose="00020600040101010101" charset="-122"/>
                <a:ea typeface="汉仪颜楷简" panose="00020600040101010101" charset="-122"/>
                <a:cs typeface="汉仪旗黑-80S" panose="00020600040101010101" charset="-122"/>
                <a:sym typeface="汉仪旗黑-80S" panose="0002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41395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-80S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1941395" y="611953"/>
              <a:ext cx="10307755" cy="45719"/>
            </a:xfrm>
            <a:prstGeom prst="rect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20319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36488" y="974730"/>
            <a:ext cx="10919025" cy="5322235"/>
            <a:chOff x="636488" y="878311"/>
            <a:chExt cx="10919025" cy="5322235"/>
          </a:xfrm>
        </p:grpSpPr>
        <p:grpSp>
          <p:nvGrpSpPr>
            <p:cNvPr id="9" name="组合 8"/>
            <p:cNvGrpSpPr/>
            <p:nvPr/>
          </p:nvGrpSpPr>
          <p:grpSpPr>
            <a:xfrm>
              <a:off x="636488" y="878311"/>
              <a:ext cx="10919025" cy="2529582"/>
              <a:chOff x="636488" y="769926"/>
              <a:chExt cx="10919025" cy="2529582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636488" y="1201236"/>
                <a:ext cx="10919025" cy="1887558"/>
                <a:chOff x="378068" y="1201236"/>
                <a:chExt cx="10919025" cy="1887558"/>
              </a:xfrm>
            </p:grpSpPr>
            <p:pic>
              <p:nvPicPr>
                <p:cNvPr id="2" name="图片 1" descr="D:\2024回校宣讲\pho\微信图片_20240123232414.jpg微信图片_20240123232414"/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13207" b="13207"/>
                <a:stretch>
                  <a:fillRect/>
                </a:stretch>
              </p:blipFill>
              <p:spPr>
                <a:xfrm>
                  <a:off x="378068" y="1203760"/>
                  <a:ext cx="5309690" cy="1885034"/>
                </a:xfrm>
                <a:prstGeom prst="rect">
                  <a:avLst/>
                </a:prstGeom>
              </p:spPr>
            </p:pic>
            <p:sp>
              <p:nvSpPr>
                <p:cNvPr id="3" name="矩形 2"/>
                <p:cNvSpPr/>
                <p:nvPr/>
              </p:nvSpPr>
              <p:spPr>
                <a:xfrm>
                  <a:off x="5687758" y="1201236"/>
                  <a:ext cx="5609335" cy="1887558"/>
                </a:xfrm>
                <a:prstGeom prst="rect">
                  <a:avLst/>
                </a:prstGeom>
                <a:solidFill>
                  <a:srgbClr val="062C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汉仪旗黑X1-55W" panose="00020600040101010101" pitchFamily="18" charset="-122"/>
                  </a:endParaRPr>
                </a:p>
              </p:txBody>
            </p:sp>
          </p:grpSp>
          <p:sp>
            <p:nvSpPr>
              <p:cNvPr id="7" name="文本框 6"/>
              <p:cNvSpPr txBox="1"/>
              <p:nvPr/>
            </p:nvSpPr>
            <p:spPr>
              <a:xfrm>
                <a:off x="6185360" y="1269413"/>
                <a:ext cx="4941517" cy="20300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中南大学是一所工科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、医科见长的综合性研究型大学。学校始终秉持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“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知行合一，经世致用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”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的校训精神，为祖国医疗与工业领域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发展作出了突出贡献。</a:t>
                </a:r>
                <a:endParaRPr lang="zh-CN" altLang="en-US" sz="1200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2023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年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8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月，中南大学首次入选软科世界大学学术排名百强名单，排名</a:t>
                </a:r>
                <a:r>
                  <a:rPr lang="zh-CN" altLang="en-US" sz="1200" dirty="0">
                    <a:solidFill>
                      <a:schemeClr val="accent4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全球第93位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。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2024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年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1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月，中南大学入选香港高才通人才引进计划，成为</a:t>
                </a:r>
                <a:r>
                  <a:rPr lang="zh-CN" altLang="en-US" sz="1200" dirty="0">
                    <a:solidFill>
                      <a:schemeClr val="accent4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内地第</a:t>
                </a:r>
                <a:r>
                  <a:rPr lang="en-US" altLang="zh-CN" sz="1200" dirty="0">
                    <a:solidFill>
                      <a:schemeClr val="accent4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13</a:t>
                </a:r>
                <a:r>
                  <a:rPr lang="zh-CN" altLang="en-US" sz="1200" dirty="0">
                    <a:solidFill>
                      <a:schemeClr val="accent4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所进入港府高才通的高校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  <a:sym typeface="汉仪旗黑X1-55W" panose="00020600040101010101" pitchFamily="18" charset="-122"/>
                  </a:rPr>
                  <a:t>。</a:t>
                </a:r>
                <a:endParaRPr lang="zh-CN" altLang="en-US" sz="1200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sz="1200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6118685" y="769926"/>
                <a:ext cx="5099814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zh-CN" sz="2400" dirty="0">
                  <a:solidFill>
                    <a:schemeClr val="bg1"/>
                  </a:solidFill>
                  <a:latin typeface="汉仪旗黑-95S" panose="00020600040101010101" charset="-122"/>
                  <a:ea typeface="汉仪旗黑-95S" panose="00020600040101010101" charset="-122"/>
                  <a:cs typeface="汉仪旗黑X1-55W" panose="00020600040101010101" pitchFamily="18" charset="-122"/>
                  <a:sym typeface="汉仪旗黑-95S" panose="00020600040101010101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80416" y="3644899"/>
              <a:ext cx="10831168" cy="2555647"/>
              <a:chOff x="636488" y="3644899"/>
              <a:chExt cx="10831168" cy="2555647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636488" y="3644899"/>
                <a:ext cx="2516543" cy="2555647"/>
                <a:chOff x="683858" y="3618424"/>
                <a:chExt cx="2516543" cy="2555647"/>
              </a:xfrm>
            </p:grpSpPr>
            <p:grpSp>
              <p:nvGrpSpPr>
                <p:cNvPr id="13" name="组合 12"/>
                <p:cNvGrpSpPr/>
                <p:nvPr/>
              </p:nvGrpSpPr>
              <p:grpSpPr>
                <a:xfrm>
                  <a:off x="683858" y="4418152"/>
                  <a:ext cx="2516543" cy="1755919"/>
                  <a:chOff x="683858" y="3824767"/>
                  <a:chExt cx="2516543" cy="1755919"/>
                </a:xfrm>
              </p:grpSpPr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683858" y="4381806"/>
                    <a:ext cx="2516542" cy="11988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eaLnBrk="1" fontAlgn="auto" hangingPunct="1">
                      <a:buFont typeface="Arial" panose="020B0604020202020204" pitchFamily="34" charset="0"/>
                      <a:buNone/>
                      <a:defRPr/>
                    </a:pP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临床医学、材料科学、计算机科学、工程科学、化学、精神病学/心理学、数学、神经科学与行为学、地球科学、物理学等</a:t>
                    </a: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19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个学科</a:t>
                    </a:r>
                    <a:r>
                      <a:rPr lang="en-US" altLang="zh-CN" sz="1200" spc="-38">
                        <a:solidFill>
                          <a:schemeClr val="tx1"/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+mn-ea"/>
                      </a:rPr>
                      <a:t>ESI</a:t>
                    </a:r>
                    <a:r>
                      <a:rPr lang="zh-CN" altLang="en-US" sz="1200" spc="-38">
                        <a:solidFill>
                          <a:schemeClr val="tx1"/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+mn-ea"/>
                      </a:rPr>
                      <a:t>（基本科学指标）排名全球前</a:t>
                    </a:r>
                    <a:r>
                      <a:rPr lang="en-US" altLang="zh-CN" sz="1200" b="1" spc="-38">
                        <a:solidFill>
                          <a:schemeClr val="tx1"/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+mn-ea"/>
                      </a:rPr>
                      <a:t>1%</a:t>
                    </a:r>
                    <a:r>
                      <a:rPr lang="zh-CN" altLang="en-US" sz="1200" b="1" spc="-38">
                        <a:solidFill>
                          <a:schemeClr val="tx1"/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+mn-ea"/>
                      </a:rPr>
                      <a:t>，</a:t>
                    </a:r>
                    <a:r>
                      <a:rPr lang="zh-CN" altLang="en-US" sz="1200" spc="-38">
                        <a:solidFill>
                          <a:schemeClr val="tx1"/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+mn-ea"/>
                      </a:rPr>
                      <a:t>总数居国内高校</a:t>
                    </a:r>
                    <a:r>
                      <a:rPr lang="zh-CN" altLang="en-US" sz="1200" b="1" spc="-38">
                        <a:solidFill>
                          <a:srgbClr val="C00000"/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+mn-ea"/>
                      </a:rPr>
                      <a:t>第四</a:t>
                    </a:r>
                    <a:endParaRPr lang="zh-CN" altLang="en-US" sz="1200" b="1" spc="-38" dirty="0">
                      <a:solidFill>
                        <a:srgbClr val="C00000"/>
                      </a:solidFill>
                      <a:latin typeface="华文中宋" panose="02010600040101010101" charset="-122"/>
                      <a:ea typeface="华文中宋" panose="02010600040101010101" charset="-122"/>
                      <a:cs typeface="华文中宋" panose="02010600040101010101" charset="-122"/>
                      <a:sym typeface="+mn-ea"/>
                    </a:endParaRPr>
                  </a:p>
                </p:txBody>
              </p:sp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683859" y="3824767"/>
                    <a:ext cx="2516542" cy="52197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800" dirty="0">
                        <a:latin typeface="汉仪旗黑X1-85W" panose="00020600040101010101" pitchFamily="18" charset="-122"/>
                        <a:ea typeface="汉仪旗黑X1-85W" panose="00020600040101010101" pitchFamily="18" charset="-122"/>
                        <a:cs typeface="汉仪旗黑X1-55W" panose="00020600040101010101" pitchFamily="18" charset="-122"/>
                        <a:sym typeface="汉仪旗黑X1-85W" panose="00020600040101010101" pitchFamily="18" charset="-122"/>
                      </a:rPr>
                      <a:t>ESI</a:t>
                    </a:r>
                    <a:r>
                      <a:rPr lang="zh-CN" altLang="en-US" sz="2800" dirty="0">
                        <a:latin typeface="汉仪旗黑X1-85W" panose="00020600040101010101" pitchFamily="18" charset="-122"/>
                        <a:ea typeface="汉仪旗黑X1-85W" panose="00020600040101010101" pitchFamily="18" charset="-122"/>
                        <a:cs typeface="汉仪旗黑X1-55W" panose="00020600040101010101" pitchFamily="18" charset="-122"/>
                        <a:sym typeface="汉仪旗黑X1-85W" panose="00020600040101010101" pitchFamily="18" charset="-122"/>
                      </a:rPr>
                      <a:t>全球前</a:t>
                    </a:r>
                    <a:r>
                      <a:rPr lang="en-US" altLang="zh-CN" sz="2800" dirty="0">
                        <a:latin typeface="汉仪旗黑X1-85W" panose="00020600040101010101" pitchFamily="18" charset="-122"/>
                        <a:ea typeface="汉仪旗黑X1-85W" panose="00020600040101010101" pitchFamily="18" charset="-122"/>
                        <a:cs typeface="汉仪旗黑X1-55W" panose="00020600040101010101" pitchFamily="18" charset="-122"/>
                        <a:sym typeface="汉仪旗黑X1-85W" panose="00020600040101010101" pitchFamily="18" charset="-122"/>
                      </a:rPr>
                      <a:t>1%</a:t>
                    </a:r>
                    <a:endParaRPr lang="en-US" altLang="zh-CN" sz="2800" dirty="0">
                      <a:latin typeface="汉仪旗黑X1-85W" panose="00020600040101010101" pitchFamily="18" charset="-122"/>
                      <a:ea typeface="汉仪旗黑X1-85W" panose="00020600040101010101" pitchFamily="18" charset="-122"/>
                      <a:cs typeface="汉仪旗黑X1-55W" panose="00020600040101010101" pitchFamily="18" charset="-122"/>
                      <a:sym typeface="汉仪旗黑X1-85W" panose="00020600040101010101" pitchFamily="18" charset="-122"/>
                    </a:endParaRPr>
                  </a:p>
                </p:txBody>
              </p:sp>
            </p:grpSp>
            <p:sp>
              <p:nvSpPr>
                <p:cNvPr id="16" name="矩形 15"/>
                <p:cNvSpPr/>
                <p:nvPr/>
              </p:nvSpPr>
              <p:spPr>
                <a:xfrm>
                  <a:off x="845894" y="3618424"/>
                  <a:ext cx="923153" cy="562846"/>
                </a:xfrm>
                <a:prstGeom prst="rect">
                  <a:avLst/>
                </a:prstGeom>
                <a:solidFill>
                  <a:srgbClr val="062C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汉仪旗黑X1-55W" panose="00020600040101010101" pitchFamily="18" charset="-122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704874" y="3669015"/>
                  <a:ext cx="1205192" cy="460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1"/>
                      </a:solidFill>
                      <a:latin typeface="汉仪超粗宋简" panose="02010600000101010101" charset="-122"/>
                      <a:ea typeface="汉仪超粗宋简" panose="02010600000101010101" charset="-122"/>
                      <a:cs typeface="汉仪超粗宋简" panose="02010600000101010101" charset="-122"/>
                      <a:sym typeface="汉仪旗黑X1-85W" panose="00020600040101010101" pitchFamily="18" charset="-122"/>
                    </a:rPr>
                    <a:t>19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汉仪超粗宋简" panose="02010600000101010101" charset="-122"/>
                      <a:ea typeface="汉仪超粗宋简" panose="02010600000101010101" charset="-122"/>
                      <a:cs typeface="汉仪超粗宋简" panose="02010600000101010101" charset="-122"/>
                      <a:sym typeface="汉仪旗黑X1-85W" panose="00020600040101010101" pitchFamily="18" charset="-122"/>
                    </a:rPr>
                    <a:t>个</a:t>
                  </a:r>
                  <a:endPara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超粗宋简" panose="02010600000101010101" charset="-122"/>
                    <a:sym typeface="汉仪旗黑X1-85W" panose="00020600040101010101" pitchFamily="18" charset="-122"/>
                  </a:endParaRP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3408030" y="3644899"/>
                <a:ext cx="2792095" cy="2278787"/>
                <a:chOff x="683858" y="3618424"/>
                <a:chExt cx="2792095" cy="2278787"/>
              </a:xfrm>
            </p:grpSpPr>
            <p:grpSp>
              <p:nvGrpSpPr>
                <p:cNvPr id="20" name="组合 19"/>
                <p:cNvGrpSpPr/>
                <p:nvPr/>
              </p:nvGrpSpPr>
              <p:grpSpPr>
                <a:xfrm>
                  <a:off x="683858" y="4418152"/>
                  <a:ext cx="2792095" cy="1479059"/>
                  <a:chOff x="683858" y="3824767"/>
                  <a:chExt cx="2792095" cy="1479059"/>
                </a:xfrm>
              </p:grpSpPr>
              <p:sp>
                <p:nvSpPr>
                  <p:cNvPr id="23" name="文本框 22"/>
                  <p:cNvSpPr txBox="1"/>
                  <p:nvPr/>
                </p:nvSpPr>
                <p:spPr>
                  <a:xfrm>
                    <a:off x="683858" y="4381806"/>
                    <a:ext cx="2516542" cy="9220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材料科学  工程学  临床医学  计算机科学  化学 药理学与毒理学</a:t>
                    </a: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6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个学科</a:t>
                    </a: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ESI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排名位于全球前</a:t>
                    </a:r>
                    <a:r>
                      <a:rPr lang="en-US" altLang="zh-CN" sz="1200" b="1" spc="-38">
                        <a:solidFill>
                          <a:srgbClr val="C00000"/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+mn-ea"/>
                      </a:rPr>
                      <a:t>1‰</a:t>
                    </a:r>
                    <a:endPara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华文中宋" panose="02010600040101010101" charset="-122"/>
                      <a:ea typeface="华文中宋" panose="02010600040101010101" charset="-122"/>
                      <a:cs typeface="华文中宋" panose="02010600040101010101" charset="-122"/>
                      <a:sym typeface="汉仪旗黑X1-55W" panose="00020600040101010101" pitchFamily="18" charset="-122"/>
                    </a:endParaRPr>
                  </a:p>
                </p:txBody>
              </p:sp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683858" y="3824767"/>
                    <a:ext cx="2792095" cy="95313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800" dirty="0">
                        <a:latin typeface="汉仪旗黑X1-85W" panose="00020600040101010101" pitchFamily="18" charset="-122"/>
                        <a:ea typeface="汉仪旗黑X1-85W" panose="00020600040101010101" pitchFamily="18" charset="-122"/>
                        <a:cs typeface="汉仪旗黑X1-55W" panose="00020600040101010101" pitchFamily="18" charset="-122"/>
                        <a:sym typeface="汉仪旗黑X1-85W" panose="00020600040101010101" pitchFamily="18" charset="-122"/>
                      </a:rPr>
                      <a:t>ESI</a:t>
                    </a:r>
                    <a:r>
                      <a:rPr lang="zh-CN" altLang="en-US" sz="2800" dirty="0">
                        <a:latin typeface="汉仪旗黑X1-85W" panose="00020600040101010101" pitchFamily="18" charset="-122"/>
                        <a:ea typeface="汉仪旗黑X1-85W" panose="00020600040101010101" pitchFamily="18" charset="-122"/>
                        <a:cs typeface="汉仪旗黑X1-55W" panose="00020600040101010101" pitchFamily="18" charset="-122"/>
                        <a:sym typeface="汉仪旗黑X1-85W" panose="00020600040101010101" pitchFamily="18" charset="-122"/>
                      </a:rPr>
                      <a:t>全球前</a:t>
                    </a:r>
                    <a:r>
                      <a:rPr lang="en-US" altLang="zh-CN" sz="2800" b="1" spc="-38">
                        <a:solidFill>
                          <a:srgbClr val="C00000"/>
                        </a:solidFill>
                        <a:latin typeface="微软雅黑" panose="020B0503020204020204" charset="-122"/>
                        <a:sym typeface="+mn-ea"/>
                      </a:rPr>
                      <a:t>1‰</a:t>
                    </a:r>
                    <a:endParaRPr lang="en-US" altLang="zh-CN" sz="2800" b="1" spc="-38" dirty="0">
                      <a:solidFill>
                        <a:srgbClr val="C00000"/>
                      </a:solidFill>
                      <a:latin typeface="微软雅黑" panose="020B0503020204020204" charset="-122"/>
                      <a:ea typeface="汉仪旗黑X1-85W" panose="00020600040101010101" pitchFamily="18" charset="-122"/>
                      <a:cs typeface="汉仪旗黑X1-55W" panose="00020600040101010101" pitchFamily="18" charset="-122"/>
                      <a:sym typeface="+mn-ea"/>
                    </a:endParaRPr>
                  </a:p>
                </p:txBody>
              </p:sp>
            </p:grpSp>
            <p:sp>
              <p:nvSpPr>
                <p:cNvPr id="21" name="矩形 20"/>
                <p:cNvSpPr/>
                <p:nvPr/>
              </p:nvSpPr>
              <p:spPr>
                <a:xfrm>
                  <a:off x="845894" y="3618424"/>
                  <a:ext cx="923153" cy="562846"/>
                </a:xfrm>
                <a:prstGeom prst="rect">
                  <a:avLst/>
                </a:prstGeom>
                <a:solidFill>
                  <a:srgbClr val="062C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汉仪旗黑X1-55W" panose="00020600040101010101" pitchFamily="18" charset="-122"/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704874" y="3669015"/>
                  <a:ext cx="1205192" cy="460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1"/>
                      </a:solidFill>
                      <a:latin typeface="汉仪超粗宋简" panose="02010600000101010101" charset="-122"/>
                      <a:ea typeface="汉仪超粗宋简" panose="02010600000101010101" charset="-122"/>
                      <a:cs typeface="汉仪超粗宋简" panose="02010600000101010101" charset="-122"/>
                      <a:sym typeface="汉仪旗黑X1-85W" panose="00020600040101010101" pitchFamily="18" charset="-122"/>
                    </a:rPr>
                    <a:t>6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汉仪超粗宋简" panose="02010600000101010101" charset="-122"/>
                      <a:ea typeface="汉仪超粗宋简" panose="02010600000101010101" charset="-122"/>
                      <a:cs typeface="汉仪超粗宋简" panose="02010600000101010101" charset="-122"/>
                      <a:sym typeface="汉仪旗黑X1-85W" panose="00020600040101010101" pitchFamily="18" charset="-122"/>
                    </a:rPr>
                    <a:t>个</a:t>
                  </a:r>
                  <a:endPara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超粗宋简" panose="02010600000101010101" charset="-122"/>
                    <a:sym typeface="汉仪旗黑X1-85W" panose="00020600040101010101" pitchFamily="18" charset="-122"/>
                  </a:endParaRPr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6179572" y="3644899"/>
                <a:ext cx="2516543" cy="2278787"/>
                <a:chOff x="683858" y="3618424"/>
                <a:chExt cx="2516543" cy="2278787"/>
              </a:xfrm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683858" y="4418152"/>
                  <a:ext cx="2516543" cy="1479059"/>
                  <a:chOff x="683858" y="3824767"/>
                  <a:chExt cx="2516543" cy="1479059"/>
                </a:xfrm>
              </p:grpSpPr>
              <p:sp>
                <p:nvSpPr>
                  <p:cNvPr id="29" name="文本框 28"/>
                  <p:cNvSpPr txBox="1"/>
                  <p:nvPr/>
                </p:nvSpPr>
                <p:spPr>
                  <a:xfrm>
                    <a:off x="683858" y="4381806"/>
                    <a:ext cx="2516542" cy="92202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数学</a:t>
                    </a: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 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材料科学与工程</a:t>
                    </a: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 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冶金工程</a:t>
                    </a: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 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矿业工程</a:t>
                    </a: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 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交通运输工程五个学科入选国家双一流学科建设计划</a:t>
                    </a:r>
                    <a:endParaRPr lang="zh-CN" alt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华文中宋" panose="02010600040101010101" charset="-122"/>
                      <a:ea typeface="华文中宋" panose="02010600040101010101" charset="-122"/>
                      <a:cs typeface="华文中宋" panose="02010600040101010101" charset="-122"/>
                      <a:sym typeface="汉仪旗黑X1-55W" panose="00020600040101010101" pitchFamily="18" charset="-122"/>
                    </a:endParaRPr>
                  </a:p>
                </p:txBody>
              </p:sp>
              <p:sp>
                <p:nvSpPr>
                  <p:cNvPr id="30" name="文本框 29"/>
                  <p:cNvSpPr txBox="1"/>
                  <p:nvPr/>
                </p:nvSpPr>
                <p:spPr>
                  <a:xfrm>
                    <a:off x="683859" y="3824767"/>
                    <a:ext cx="2516542" cy="52197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CN" altLang="en-US" sz="2800" dirty="0">
                        <a:latin typeface="汉仪旗黑X1-85W" panose="00020600040101010101" pitchFamily="18" charset="-122"/>
                        <a:ea typeface="汉仪旗黑X1-85W" panose="00020600040101010101" pitchFamily="18" charset="-122"/>
                        <a:cs typeface="汉仪旗黑X1-55W" panose="00020600040101010101" pitchFamily="18" charset="-122"/>
                        <a:sym typeface="汉仪旗黑X1-85W" panose="00020600040101010101" pitchFamily="18" charset="-122"/>
                      </a:rPr>
                      <a:t>双一流</a:t>
                    </a:r>
                    <a:r>
                      <a:rPr lang="zh-CN" altLang="en-US" sz="2800" dirty="0">
                        <a:latin typeface="汉仪旗黑X1-85W" panose="00020600040101010101" pitchFamily="18" charset="-122"/>
                        <a:ea typeface="汉仪旗黑X1-85W" panose="00020600040101010101" pitchFamily="18" charset="-122"/>
                        <a:cs typeface="汉仪旗黑X1-55W" panose="00020600040101010101" pitchFamily="18" charset="-122"/>
                        <a:sym typeface="汉仪旗黑X1-85W" panose="00020600040101010101" pitchFamily="18" charset="-122"/>
                      </a:rPr>
                      <a:t>学科</a:t>
                    </a:r>
                    <a:endParaRPr lang="zh-CN" altLang="en-US" sz="2800" dirty="0">
                      <a:latin typeface="汉仪旗黑X1-85W" panose="00020600040101010101" pitchFamily="18" charset="-122"/>
                      <a:ea typeface="汉仪旗黑X1-85W" panose="00020600040101010101" pitchFamily="18" charset="-122"/>
                      <a:cs typeface="汉仪旗黑X1-55W" panose="00020600040101010101" pitchFamily="18" charset="-122"/>
                      <a:sym typeface="汉仪旗黑X1-85W" panose="00020600040101010101" pitchFamily="18" charset="-122"/>
                    </a:endParaRPr>
                  </a:p>
                </p:txBody>
              </p:sp>
            </p:grpSp>
            <p:sp>
              <p:nvSpPr>
                <p:cNvPr id="27" name="矩形 26"/>
                <p:cNvSpPr/>
                <p:nvPr/>
              </p:nvSpPr>
              <p:spPr>
                <a:xfrm>
                  <a:off x="845894" y="3618424"/>
                  <a:ext cx="923153" cy="562846"/>
                </a:xfrm>
                <a:prstGeom prst="rect">
                  <a:avLst/>
                </a:prstGeom>
                <a:solidFill>
                  <a:srgbClr val="062C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汉仪旗黑X1-55W" panose="00020600040101010101" pitchFamily="18" charset="-122"/>
                  </a:endParaRPr>
                </a:p>
              </p:txBody>
            </p:sp>
            <p:sp>
              <p:nvSpPr>
                <p:cNvPr id="28" name="文本框 27"/>
                <p:cNvSpPr txBox="1"/>
                <p:nvPr/>
              </p:nvSpPr>
              <p:spPr>
                <a:xfrm>
                  <a:off x="704874" y="3669015"/>
                  <a:ext cx="1205192" cy="460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汉仪超粗宋简" panose="02010600000101010101" charset="-122"/>
                      <a:ea typeface="汉仪超粗宋简" panose="02010600000101010101" charset="-122"/>
                      <a:cs typeface="汉仪超粗宋简" panose="02010600000101010101" charset="-122"/>
                      <a:sym typeface="汉仪旗黑X1-85W" panose="00020600040101010101" pitchFamily="18" charset="-122"/>
                    </a:rPr>
                    <a:t>5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汉仪超粗宋简" panose="02010600000101010101" charset="-122"/>
                      <a:ea typeface="汉仪超粗宋简" panose="02010600000101010101" charset="-122"/>
                      <a:cs typeface="汉仪超粗宋简" panose="02010600000101010101" charset="-122"/>
                      <a:sym typeface="汉仪旗黑X1-85W" panose="00020600040101010101" pitchFamily="18" charset="-122"/>
                    </a:rPr>
                    <a:t>个</a:t>
                  </a:r>
                  <a:endPara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超粗宋简" panose="02010600000101010101" charset="-122"/>
                    <a:sym typeface="汉仪旗黑X1-85W" panose="00020600040101010101" pitchFamily="18" charset="-122"/>
                  </a:endParaRP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8951113" y="3644899"/>
                <a:ext cx="2516543" cy="2555647"/>
                <a:chOff x="683858" y="3618424"/>
                <a:chExt cx="2516543" cy="2555647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683858" y="4418152"/>
                  <a:ext cx="2516543" cy="1755919"/>
                  <a:chOff x="683858" y="3824767"/>
                  <a:chExt cx="2516543" cy="1755919"/>
                </a:xfrm>
              </p:grpSpPr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683858" y="4381806"/>
                    <a:ext cx="2516542" cy="119888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在第五轮学科评估中有</a:t>
                    </a: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14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个学科进入</a:t>
                    </a:r>
                    <a:r>
                      <a:rPr lang="en-US" altLang="zh-CN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A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类，包括</a:t>
                    </a:r>
                    <a:r>
                      <a:rPr lang="zh-CN" altLang="en-US" sz="1200" dirty="0">
                        <a:solidFill>
                          <a:srgbClr val="C00000"/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计算机</a:t>
                    </a:r>
                    <a:r>
                      <a:rPr lang="zh-CN" altLang="en-US" sz="1200" dirty="0">
                        <a:solidFill>
                          <a:srgbClr val="C00000"/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、控制、临床医学</a:t>
                    </a:r>
                    <a:r>
                      <a:rPr lang="zh-CN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等学科，其中冶金工程排名</a:t>
                    </a:r>
                    <a:r>
                      <a:rPr lang="zh-CN" altLang="en-US" sz="1200" dirty="0">
                        <a:solidFill>
                          <a:srgbClr val="C00000"/>
                        </a:solidFill>
                        <a:latin typeface="华文中宋" panose="02010600040101010101" charset="-122"/>
                        <a:ea typeface="华文中宋" panose="02010600040101010101" charset="-122"/>
                        <a:cs typeface="华文中宋" panose="02010600040101010101" charset="-122"/>
                        <a:sym typeface="汉仪旗黑X1-55W" panose="00020600040101010101" pitchFamily="18" charset="-122"/>
                      </a:rPr>
                      <a:t>全国第一</a:t>
                    </a:r>
                    <a:endParaRPr lang="zh-CN" altLang="en-US" sz="1200" dirty="0">
                      <a:solidFill>
                        <a:srgbClr val="C00000"/>
                      </a:solidFill>
                      <a:latin typeface="华文中宋" panose="02010600040101010101" charset="-122"/>
                      <a:ea typeface="华文中宋" panose="02010600040101010101" charset="-122"/>
                      <a:cs typeface="华文中宋" panose="02010600040101010101" charset="-122"/>
                      <a:sym typeface="汉仪旗黑X1-55W" panose="00020600040101010101" pitchFamily="18" charset="-122"/>
                    </a:endParaRPr>
                  </a:p>
                </p:txBody>
              </p:sp>
              <p:sp>
                <p:nvSpPr>
                  <p:cNvPr id="37" name="文本框 36"/>
                  <p:cNvSpPr txBox="1"/>
                  <p:nvPr/>
                </p:nvSpPr>
                <p:spPr>
                  <a:xfrm>
                    <a:off x="683859" y="3824767"/>
                    <a:ext cx="2516542" cy="52197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800" dirty="0">
                        <a:latin typeface="汉仪旗黑X1-85W" panose="00020600040101010101" pitchFamily="18" charset="-122"/>
                        <a:ea typeface="汉仪旗黑X1-85W" panose="00020600040101010101" pitchFamily="18" charset="-122"/>
                        <a:cs typeface="汉仪旗黑X1-55W" panose="00020600040101010101" pitchFamily="18" charset="-122"/>
                        <a:sym typeface="汉仪旗黑X1-85W" panose="00020600040101010101" pitchFamily="18" charset="-122"/>
                      </a:rPr>
                      <a:t>A</a:t>
                    </a:r>
                    <a:r>
                      <a:rPr lang="zh-CN" altLang="en-US" sz="2800" dirty="0">
                        <a:latin typeface="汉仪旗黑X1-85W" panose="00020600040101010101" pitchFamily="18" charset="-122"/>
                        <a:ea typeface="汉仪旗黑X1-85W" panose="00020600040101010101" pitchFamily="18" charset="-122"/>
                        <a:cs typeface="汉仪旗黑X1-55W" panose="00020600040101010101" pitchFamily="18" charset="-122"/>
                        <a:sym typeface="汉仪旗黑X1-85W" panose="00020600040101010101" pitchFamily="18" charset="-122"/>
                      </a:rPr>
                      <a:t>类</a:t>
                    </a:r>
                    <a:r>
                      <a:rPr lang="zh-CN" altLang="en-US" sz="2800" dirty="0">
                        <a:latin typeface="汉仪旗黑X1-85W" panose="00020600040101010101" pitchFamily="18" charset="-122"/>
                        <a:ea typeface="汉仪旗黑X1-85W" panose="00020600040101010101" pitchFamily="18" charset="-122"/>
                        <a:cs typeface="汉仪旗黑X1-55W" panose="00020600040101010101" pitchFamily="18" charset="-122"/>
                        <a:sym typeface="汉仪旗黑X1-85W" panose="00020600040101010101" pitchFamily="18" charset="-122"/>
                      </a:rPr>
                      <a:t>学科</a:t>
                    </a:r>
                    <a:endParaRPr lang="zh-CN" altLang="en-US" sz="2800" dirty="0">
                      <a:latin typeface="汉仪旗黑X1-85W" panose="00020600040101010101" pitchFamily="18" charset="-122"/>
                      <a:ea typeface="汉仪旗黑X1-85W" panose="00020600040101010101" pitchFamily="18" charset="-122"/>
                      <a:cs typeface="汉仪旗黑X1-55W" panose="00020600040101010101" pitchFamily="18" charset="-122"/>
                      <a:sym typeface="汉仪旗黑X1-85W" panose="00020600040101010101" pitchFamily="18" charset="-122"/>
                    </a:endParaRPr>
                  </a:p>
                </p:txBody>
              </p:sp>
            </p:grpSp>
            <p:sp>
              <p:nvSpPr>
                <p:cNvPr id="34" name="矩形 33"/>
                <p:cNvSpPr/>
                <p:nvPr/>
              </p:nvSpPr>
              <p:spPr>
                <a:xfrm>
                  <a:off x="845894" y="3618424"/>
                  <a:ext cx="923153" cy="562846"/>
                </a:xfrm>
                <a:prstGeom prst="rect">
                  <a:avLst/>
                </a:prstGeom>
                <a:solidFill>
                  <a:srgbClr val="062C8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 dirty="0">
                    <a:latin typeface="汉仪旗黑X1-55W" panose="00020600040101010101" pitchFamily="18" charset="-122"/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704874" y="3669015"/>
                  <a:ext cx="1205192" cy="4603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1"/>
                      </a:solidFill>
                      <a:latin typeface="汉仪超粗宋简" panose="02010600000101010101" charset="-122"/>
                      <a:ea typeface="汉仪超粗宋简" panose="02010600000101010101" charset="-122"/>
                      <a:cs typeface="汉仪超粗宋简" panose="02010600000101010101" charset="-122"/>
                      <a:sym typeface="汉仪旗黑X1-85W" panose="00020600040101010101" pitchFamily="18" charset="-122"/>
                    </a:rPr>
                    <a:t>14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latin typeface="汉仪超粗宋简" panose="02010600000101010101" charset="-122"/>
                      <a:ea typeface="汉仪超粗宋简" panose="02010600000101010101" charset="-122"/>
                      <a:cs typeface="汉仪超粗宋简" panose="02010600000101010101" charset="-122"/>
                      <a:sym typeface="汉仪旗黑X1-85W" panose="00020600040101010101" pitchFamily="18" charset="-122"/>
                    </a:rPr>
                    <a:t>个</a:t>
                  </a:r>
                  <a:endParaRPr lang="zh-CN" altLang="en-US" sz="2400" dirty="0">
                    <a:solidFill>
                      <a:schemeClr val="bg1"/>
                    </a:solidFill>
                    <a:latin typeface="汉仪超粗宋简" panose="02010600000101010101" charset="-122"/>
                    <a:ea typeface="汉仪超粗宋简" panose="02010600000101010101" charset="-122"/>
                    <a:cs typeface="汉仪超粗宋简" panose="02010600000101010101" charset="-122"/>
                    <a:sym typeface="汉仪旗黑X1-85W" panose="00020600040101010101" pitchFamily="18" charset="-122"/>
                  </a:endParaRPr>
                </a:p>
              </p:txBody>
            </p:sp>
          </p:grpSp>
        </p:grpSp>
      </p:grpSp>
      <p:pic>
        <p:nvPicPr>
          <p:cNvPr id="86" name="图片 85" descr="中南大学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33635" y="635"/>
            <a:ext cx="2158365" cy="6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751" b="46547"/>
          <a:stretch>
            <a:fillRect/>
          </a:stretch>
        </p:blipFill>
        <p:spPr>
          <a:xfrm>
            <a:off x="0" y="3586639"/>
            <a:ext cx="12192000" cy="3271361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1127275" y="6489958"/>
            <a:ext cx="839057" cy="91042"/>
            <a:chOff x="-1104900" y="0"/>
            <a:chExt cx="1404542" cy="152400"/>
          </a:xfrm>
          <a:solidFill>
            <a:srgbClr val="959DA4"/>
          </a:solidFill>
        </p:grpSpPr>
        <p:sp>
          <p:nvSpPr>
            <p:cNvPr id="51" name="椭圆 50"/>
            <p:cNvSpPr/>
            <p:nvPr/>
          </p:nvSpPr>
          <p:spPr>
            <a:xfrm>
              <a:off x="-1104900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687519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270138" y="0"/>
              <a:ext cx="152400" cy="152400"/>
            </a:xfrm>
            <a:prstGeom prst="ellipse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47242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778015" y="6442501"/>
            <a:ext cx="663597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CENTRAL SOUTH UNIVERSITY</a:t>
            </a:r>
            <a:endParaRPr lang="zh-CN" altLang="en-US" sz="1200" dirty="0">
              <a:solidFill>
                <a:schemeClr val="bg1"/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874769" y="6581000"/>
            <a:ext cx="4442462" cy="0"/>
            <a:chOff x="3883391" y="6581000"/>
            <a:chExt cx="4442462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3883391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85370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41313" y="240570"/>
            <a:ext cx="12007837" cy="547097"/>
            <a:chOff x="241313" y="240570"/>
            <a:chExt cx="12007837" cy="547097"/>
          </a:xfrm>
        </p:grpSpPr>
        <p:sp>
          <p:nvSpPr>
            <p:cNvPr id="5" name="文本框 4"/>
            <p:cNvSpPr txBox="1"/>
            <p:nvPr/>
          </p:nvSpPr>
          <p:spPr>
            <a:xfrm>
              <a:off x="241313" y="265697"/>
              <a:ext cx="585468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汉仪颜楷简" panose="00020600040101010101" charset="-122"/>
                  <a:ea typeface="汉仪颜楷简" panose="00020600040101010101" charset="-122"/>
                  <a:cs typeface="汉仪旗黑-80S" panose="00020600040101010101" charset="-122"/>
                  <a:sym typeface="汉仪旗黑-80S" panose="00020600040101010101" charset="-122"/>
                </a:rPr>
                <a:t>优势学科</a:t>
              </a:r>
              <a:endParaRPr lang="zh-CN" altLang="en-US" sz="2800" dirty="0">
                <a:latin typeface="汉仪颜楷简" panose="00020600040101010101" charset="-122"/>
                <a:ea typeface="汉仪颜楷简" panose="00020600040101010101" charset="-122"/>
                <a:cs typeface="汉仪旗黑-80S" panose="00020600040101010101" charset="-122"/>
                <a:sym typeface="汉仪旗黑-80S" panose="0002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41394" y="240570"/>
              <a:ext cx="4954705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-80S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1941395" y="611953"/>
              <a:ext cx="10307755" cy="45719"/>
            </a:xfrm>
            <a:prstGeom prst="rect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20319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rgbClr val="062C87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 </a:t>
              </a:r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</p:txBody>
        </p:sp>
      </p:grpSp>
      <p:pic>
        <p:nvPicPr>
          <p:cNvPr id="2" name="图片 1" descr="D:\2024回校宣讲\pho\图片1.png图片1"/>
          <p:cNvPicPr>
            <a:picLocks noChangeAspect="1"/>
          </p:cNvPicPr>
          <p:nvPr/>
        </p:nvPicPr>
        <p:blipFill rotWithShape="1">
          <a:blip r:embed="rId2"/>
          <a:srcRect t="3625" b="3625"/>
          <a:stretch>
            <a:fillRect/>
          </a:stretch>
        </p:blipFill>
        <p:spPr>
          <a:xfrm>
            <a:off x="8166958" y="1116153"/>
            <a:ext cx="3753853" cy="5129894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 flipH="1">
            <a:off x="4844715" y="1134181"/>
            <a:ext cx="3152272" cy="5066147"/>
          </a:xfrm>
          <a:prstGeom prst="roundRect">
            <a:avLst>
              <a:gd name="adj" fmla="val 471"/>
            </a:avLst>
          </a:prstGeom>
          <a:solidFill>
            <a:srgbClr val="062C8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汉仪旗黑X1-55W" panose="00020600040101010101" pitchFamily="18" charset="-122"/>
              <a:cs typeface="汉仪旗黑X1-55W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285" y="1907540"/>
            <a:ext cx="3559175" cy="4292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中南大学湘雅医学院为久负盛名的老校，创办于 1914  年，是</a:t>
            </a:r>
            <a:r>
              <a:rPr lang="zh-CN" altLang="en-US" sz="1400" dirty="0">
                <a:solidFill>
                  <a:srgbClr val="C00000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我国第一所中外合办的医学院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。学院的教学、科研、医疗水平之高超，深受国人称赞，曾享有</a:t>
            </a:r>
            <a:r>
              <a:rPr lang="zh-CN" altLang="en-US" sz="1400" dirty="0">
                <a:solidFill>
                  <a:srgbClr val="C00000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“南湘雅、北协和”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之盛誉。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湘雅历史悠久，底蕴深厚。1925  年，孙中山曾为湘雅第五届毕业同学题写“</a:t>
            </a:r>
            <a:r>
              <a:rPr lang="zh-CN" altLang="en-US" sz="1400" dirty="0">
                <a:solidFill>
                  <a:srgbClr val="C00000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学成致用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”的勉词。五四运动时，毛泽东曾在此主编过《新湖南》周刊。50年代，毛泽东多次写信介绍亲友来湘雅看病。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学院素来治学严谨，造就了汤飞凡、张孝骞、谢少文、李振翩等一大批海内外有影响的医学专家。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2670" y="1456671"/>
            <a:ext cx="437284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62C87"/>
                </a:solidFill>
                <a:latin typeface="汉仪颜楷简" panose="00020600040101010101" charset="-122"/>
                <a:ea typeface="汉仪颜楷简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rPr>
              <a:t>湘雅医学院（医学学科群）</a:t>
            </a:r>
            <a:endParaRPr lang="zh-CN" altLang="en-US" sz="2800" dirty="0">
              <a:solidFill>
                <a:srgbClr val="062C87"/>
              </a:solidFill>
              <a:latin typeface="汉仪颜楷简" panose="00020600040101010101" charset="-122"/>
              <a:ea typeface="汉仪颜楷简" panose="00020600040101010101" charset="-122"/>
              <a:cs typeface="汉仪旗黑X1-55W" panose="00020600040101010101" pitchFamily="18" charset="-122"/>
              <a:sym typeface="汉仪旗黑-80S" panose="0002060004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184665" y="1605556"/>
            <a:ext cx="2472373" cy="4399085"/>
            <a:chOff x="5184665" y="1458889"/>
            <a:chExt cx="2472373" cy="4399085"/>
          </a:xfrm>
        </p:grpSpPr>
        <p:grpSp>
          <p:nvGrpSpPr>
            <p:cNvPr id="10" name="组合 9"/>
            <p:cNvGrpSpPr/>
            <p:nvPr/>
          </p:nvGrpSpPr>
          <p:grpSpPr>
            <a:xfrm>
              <a:off x="5184665" y="1458889"/>
              <a:ext cx="2472373" cy="1335043"/>
              <a:chOff x="5051375" y="1458889"/>
              <a:chExt cx="2472373" cy="1335043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5051376" y="1871912"/>
                <a:ext cx="2472372" cy="92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FFC000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6 个医学学科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ESI排名居全球前1%，临床医学、药理学与毒理学进入ESI全球学科排名前千分之一。</a:t>
                </a:r>
                <a:endParaRPr lang="zh-CN" altLang="en-US" sz="12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051375" y="1458889"/>
                <a:ext cx="2472372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学科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实力</a:t>
                </a:r>
                <a:endParaRPr lang="zh-CN" altLang="en-US" sz="2400" dirty="0">
                  <a:solidFill>
                    <a:schemeClr val="bg1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184665" y="2990910"/>
              <a:ext cx="2472373" cy="1335043"/>
              <a:chOff x="5051375" y="1458889"/>
              <a:chExt cx="2472373" cy="1335043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5051376" y="1871912"/>
                <a:ext cx="2472372" cy="92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国家自然科学基金项目总数居全国医学院校</a:t>
                </a:r>
                <a:r>
                  <a:rPr lang="zh-CN" altLang="en-US" sz="1200" dirty="0">
                    <a:solidFill>
                      <a:srgbClr val="FFC000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第七位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，2012-2019年，共发表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SCI论文13000余篇。</a:t>
                </a:r>
                <a:endParaRPr lang="zh-CN" altLang="en-US" sz="12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051375" y="1458889"/>
                <a:ext cx="2472372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科研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能力</a:t>
                </a:r>
                <a:endParaRPr lang="zh-CN" altLang="en-US" sz="2400" dirty="0">
                  <a:solidFill>
                    <a:schemeClr val="bg1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184665" y="4522931"/>
              <a:ext cx="2472373" cy="1335043"/>
              <a:chOff x="5051375" y="1458889"/>
              <a:chExt cx="2472373" cy="1335043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5051376" y="1871912"/>
                <a:ext cx="2472372" cy="92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湘雅医院、湘雅二医院、湘雅三医院均为</a:t>
                </a:r>
                <a:r>
                  <a:rPr lang="zh-CN" altLang="en-US" sz="1200" dirty="0">
                    <a:solidFill>
                      <a:srgbClr val="FFC000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三级甲等医院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和全国“百佳医院”。</a:t>
                </a:r>
                <a:endParaRPr lang="zh-CN" altLang="en-US" sz="12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5051375" y="1458889"/>
                <a:ext cx="2472372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医疗技术</a:t>
                </a:r>
                <a:endParaRPr lang="zh-CN" altLang="en-US" sz="2400" dirty="0">
                  <a:solidFill>
                    <a:schemeClr val="bg1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</p:grpSp>
      <p:pic>
        <p:nvPicPr>
          <p:cNvPr id="86" name="图片 85" descr="中南大学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71405" y="-20955"/>
            <a:ext cx="2158365" cy="6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10800000" flipV="1">
            <a:off x="2758440" y="4481830"/>
            <a:ext cx="7239635" cy="852170"/>
          </a:xfrm>
        </p:spPr>
        <p:txBody>
          <a:bodyPr>
            <a:noAutofit/>
          </a:bodyPr>
          <a:p>
            <a:r>
              <a:rPr lang="en-US" altLang="zh-CN" sz="66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B.</a:t>
            </a:r>
            <a:r>
              <a:rPr lang="zh-CN" altLang="en-US" sz="6600">
                <a:solidFill>
                  <a:srgbClr val="C00000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耶鲁大学</a:t>
            </a:r>
            <a:r>
              <a:rPr lang="zh-CN" altLang="en-US" sz="1800">
                <a:solidFill>
                  <a:schemeClr val="tx1"/>
                </a:solidFill>
                <a:latin typeface="汉仪颜楷简" panose="00020600040101010101" charset="-122"/>
                <a:ea typeface="汉仪颜楷简" panose="00020600040101010101" charset="-122"/>
                <a:cs typeface="汉仪颜楷简" panose="00020600040101010101" charset="-122"/>
                <a:sym typeface="汉仪颜楷简" panose="00020600040101010101" charset="-122"/>
              </a:rPr>
              <a:t>受耶鲁大学部分校友联谊会，后称雅礼协会的邀请与派遣，爱德华·胡美医生来到湖南长沙，希望在这片东方的土地上奠定现代医学实践和医学教育的基石。1906年，在西牌楼开设雅礼医院。</a:t>
            </a:r>
            <a:endParaRPr lang="zh-CN" altLang="en-US" sz="1800">
              <a:solidFill>
                <a:schemeClr val="tx1"/>
              </a:solidFill>
              <a:latin typeface="汉仪颜楷简" panose="00020600040101010101" charset="-122"/>
              <a:ea typeface="汉仪颜楷简" panose="00020600040101010101" charset="-122"/>
              <a:cs typeface="汉仪颜楷简" panose="00020600040101010101" charset="-122"/>
              <a:sym typeface="汉仪颜楷简" panose="0002060004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 flipV="1">
            <a:off x="1884245" y="611953"/>
            <a:ext cx="10307755" cy="45719"/>
          </a:xfrm>
          <a:prstGeom prst="rect">
            <a:avLst/>
          </a:prstGeom>
          <a:solidFill>
            <a:srgbClr val="062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latin typeface="汉仪旗黑X1-55W" panose="00020600040101010101" pitchFamily="18" charset="-122"/>
            </a:endParaRPr>
          </a:p>
        </p:txBody>
      </p:sp>
      <p:pic>
        <p:nvPicPr>
          <p:cNvPr id="86" name="图片 85" descr="中南大学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90785" y="-20955"/>
            <a:ext cx="2158365" cy="6788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2565" y="290830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dirty="0">
                <a:solidFill>
                  <a:srgbClr val="C00000"/>
                </a:solidFill>
                <a:latin typeface="汉仪力量黑简" panose="00020600040101010101" charset="-122"/>
                <a:ea typeface="汉仪力量黑简" panose="00020600040101010101" charset="-122"/>
                <a:cs typeface="汉仪旗黑-80S" panose="00020600040101010101" charset="-122"/>
                <a:sym typeface="汉仪旗黑-80S" panose="00020600040101010101" charset="-122"/>
              </a:rPr>
              <a:t>湘雅</a:t>
            </a:r>
            <a:r>
              <a:rPr lang="zh-CN" altLang="en-US" sz="2800" dirty="0">
                <a:solidFill>
                  <a:srgbClr val="C00000"/>
                </a:solidFill>
                <a:latin typeface="汉仪力量黑简" panose="00020600040101010101" charset="-122"/>
                <a:ea typeface="汉仪力量黑简" panose="00020600040101010101" charset="-122"/>
                <a:cs typeface="汉仪旗黑-80S" panose="00020600040101010101" charset="-122"/>
                <a:sym typeface="汉仪旗黑-80S" panose="00020600040101010101" charset="-122"/>
              </a:rPr>
              <a:t>医学</a:t>
            </a:r>
            <a:endParaRPr lang="zh-CN" altLang="en-US" sz="2800" dirty="0">
              <a:solidFill>
                <a:srgbClr val="C00000"/>
              </a:solidFill>
              <a:latin typeface="汉仪力量黑简" panose="00020600040101010101" charset="-122"/>
              <a:ea typeface="汉仪力量黑简" panose="00020600040101010101" charset="-122"/>
              <a:cs typeface="汉仪旗黑-80S" panose="00020600040101010101" charset="-122"/>
              <a:sym typeface="汉仪旗黑-80S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06955" y="2254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latin typeface="汉仪超粗宋简" panose="02010600000101010101" charset="-122"/>
                <a:ea typeface="汉仪超粗宋简" panose="02010600000101010101" charset="-122"/>
                <a:cs typeface="汉仪旗黑-80S" panose="00020600040101010101" charset="-122"/>
                <a:sym typeface="汉仪旗黑-80S" panose="00020600040101010101" charset="-122"/>
              </a:rPr>
              <a:t>学成</a:t>
            </a:r>
            <a:r>
              <a:rPr lang="zh-CN" altLang="en-US" dirty="0">
                <a:latin typeface="汉仪超粗宋简" panose="02010600000101010101" charset="-122"/>
                <a:ea typeface="汉仪超粗宋简" panose="02010600000101010101" charset="-122"/>
                <a:cs typeface="汉仪旗黑-80S" panose="00020600040101010101" charset="-122"/>
                <a:sym typeface="汉仪旗黑-80S" panose="00020600040101010101" charset="-122"/>
              </a:rPr>
              <a:t>致用</a:t>
            </a:r>
            <a:endParaRPr lang="zh-CN" altLang="en-US" dirty="0">
              <a:latin typeface="汉仪超粗宋简" panose="02010600000101010101" charset="-122"/>
              <a:ea typeface="汉仪超粗宋简" panose="02010600000101010101" charset="-122"/>
              <a:cs typeface="汉仪旗黑-80S" panose="00020600040101010101" charset="-122"/>
              <a:sym typeface="汉仪旗黑-80S" panose="00020600040101010101" charset="-122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2058035"/>
            <a:ext cx="11080750" cy="1717040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zh-CN" altLang="en-US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湘雅的</a:t>
            </a:r>
            <a:r>
              <a:rPr lang="en-US" altLang="zh-CN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“</a:t>
            </a:r>
            <a:r>
              <a:rPr lang="zh-CN" altLang="en-US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雅</a:t>
            </a:r>
            <a:r>
              <a:rPr lang="en-US" altLang="zh-CN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”</a:t>
            </a:r>
            <a:r>
              <a:rPr lang="zh-CN" altLang="en-US" sz="4800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指的是（）</a:t>
            </a:r>
            <a:endParaRPr lang="zh-CN" altLang="en-US" sz="4800">
              <a:latin typeface="柳公权楷书" panose="02010600010101010101" charset="-122"/>
              <a:ea typeface="柳公权楷书" panose="02010600010101010101" charset="-122"/>
              <a:cs typeface="柳公权楷书" panose="02010600010101010101" charset="-122"/>
            </a:endParaRPr>
          </a:p>
          <a:p>
            <a:pPr marL="0" indent="0">
              <a:buNone/>
            </a:pPr>
            <a:r>
              <a:rPr lang="en-US" altLang="zh-CN" sz="5145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A.</a:t>
            </a:r>
            <a:r>
              <a:rPr lang="zh-CN" altLang="en-US" sz="5145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雅迪电动车</a:t>
            </a:r>
            <a:r>
              <a:rPr lang="en-US" altLang="zh-CN" sz="5145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    B.</a:t>
            </a:r>
            <a:r>
              <a:rPr lang="zh-CN" altLang="en-US" sz="5145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耶鲁大学</a:t>
            </a:r>
            <a:r>
              <a:rPr lang="en-US" altLang="zh-CN" sz="5145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     C.</a:t>
            </a:r>
            <a:r>
              <a:rPr lang="zh-CN" altLang="en-US" sz="5145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鸭脖</a:t>
            </a:r>
            <a:r>
              <a:rPr lang="en-US" altLang="zh-CN" sz="5145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    D.</a:t>
            </a:r>
            <a:r>
              <a:rPr lang="zh-CN" altLang="en-US" sz="5145">
                <a:latin typeface="柳公权楷书" panose="02010600010101010101" charset="-122"/>
                <a:ea typeface="柳公权楷书" panose="02010600010101010101" charset="-122"/>
                <a:cs typeface="柳公权楷书" panose="02010600010101010101" charset="-122"/>
              </a:rPr>
              <a:t>毛巾浴帽小鸭鸭</a:t>
            </a:r>
            <a:endParaRPr lang="zh-CN" altLang="en-US" sz="5145">
              <a:latin typeface="柳公权楷书" panose="02010600010101010101" charset="-122"/>
              <a:ea typeface="柳公权楷书" panose="02010600010101010101" charset="-122"/>
              <a:cs typeface="柳公权楷书" panose="0201060001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751" b="46547"/>
          <a:stretch>
            <a:fillRect/>
          </a:stretch>
        </p:blipFill>
        <p:spPr>
          <a:xfrm>
            <a:off x="0" y="3586639"/>
            <a:ext cx="12192000" cy="3271361"/>
          </a:xfrm>
          <a:prstGeom prst="rect">
            <a:avLst/>
          </a:prstGeom>
        </p:spPr>
      </p:pic>
      <p:grpSp>
        <p:nvGrpSpPr>
          <p:cNvPr id="56" name="组合 55"/>
          <p:cNvGrpSpPr/>
          <p:nvPr/>
        </p:nvGrpSpPr>
        <p:grpSpPr>
          <a:xfrm>
            <a:off x="11127275" y="6489958"/>
            <a:ext cx="839057" cy="91042"/>
            <a:chOff x="-1104900" y="0"/>
            <a:chExt cx="1404542" cy="152400"/>
          </a:xfrm>
          <a:solidFill>
            <a:srgbClr val="959DA4"/>
          </a:solidFill>
        </p:grpSpPr>
        <p:sp>
          <p:nvSpPr>
            <p:cNvPr id="51" name="椭圆 50"/>
            <p:cNvSpPr/>
            <p:nvPr/>
          </p:nvSpPr>
          <p:spPr>
            <a:xfrm>
              <a:off x="-1104900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687519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270138" y="0"/>
              <a:ext cx="152400" cy="152400"/>
            </a:xfrm>
            <a:prstGeom prst="ellipse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47242" y="0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778015" y="6442501"/>
            <a:ext cx="6635970" cy="275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chemeClr val="bg1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CENTRAL SOUTH UNIVERSITY</a:t>
            </a:r>
            <a:endParaRPr lang="zh-CN" altLang="en-US" sz="1200" dirty="0">
              <a:solidFill>
                <a:schemeClr val="bg1"/>
              </a:solidFill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3874769" y="6581000"/>
            <a:ext cx="4442462" cy="0"/>
            <a:chOff x="3883391" y="6581000"/>
            <a:chExt cx="4442462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3883391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685370" y="6581000"/>
              <a:ext cx="64048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241313" y="240570"/>
            <a:ext cx="12007837" cy="547097"/>
            <a:chOff x="241313" y="240570"/>
            <a:chExt cx="12007837" cy="547097"/>
          </a:xfrm>
        </p:grpSpPr>
        <p:sp>
          <p:nvSpPr>
            <p:cNvPr id="5" name="文本框 4"/>
            <p:cNvSpPr txBox="1"/>
            <p:nvPr/>
          </p:nvSpPr>
          <p:spPr>
            <a:xfrm>
              <a:off x="241313" y="265697"/>
              <a:ext cx="5854687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汉仪颜楷简" panose="00020600040101010101" charset="-122"/>
                  <a:ea typeface="汉仪颜楷简" panose="00020600040101010101" charset="-122"/>
                  <a:cs typeface="汉仪旗黑-80S" panose="00020600040101010101" charset="-122"/>
                  <a:sym typeface="汉仪旗黑-80S" panose="00020600040101010101" charset="-122"/>
                </a:rPr>
                <a:t>优势学科</a:t>
              </a:r>
              <a:endParaRPr lang="zh-CN" altLang="en-US" sz="2800" dirty="0">
                <a:latin typeface="汉仪颜楷简" panose="00020600040101010101" charset="-122"/>
                <a:ea typeface="汉仪颜楷简" panose="00020600040101010101" charset="-122"/>
                <a:cs typeface="汉仪旗黑-80S" panose="00020600040101010101" charset="-122"/>
                <a:sym typeface="汉仪旗黑-80S" panose="0002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941394" y="240570"/>
              <a:ext cx="4954705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-80S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 flipV="1">
              <a:off x="1941395" y="611953"/>
              <a:ext cx="10307755" cy="45719"/>
            </a:xfrm>
            <a:prstGeom prst="rect">
              <a:avLst/>
            </a:prstGeom>
            <a:solidFill>
              <a:srgbClr val="062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汉仪旗黑X1-55W" panose="00020600040101010101" pitchFamily="18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320319" y="240570"/>
              <a:ext cx="3561948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dirty="0">
                  <a:solidFill>
                    <a:srgbClr val="062C87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X1-55W" panose="00020600040101010101" pitchFamily="18" charset="-122"/>
                  <a:sym typeface="汉仪旗黑X1-55W" panose="00020600040101010101" pitchFamily="18" charset="-122"/>
                </a:rPr>
                <a:t> </a:t>
              </a:r>
              <a:endParaRPr lang="en-US" altLang="zh-CN" sz="1600" dirty="0">
                <a:solidFill>
                  <a:srgbClr val="062C87"/>
                </a:solidFill>
                <a:latin typeface="汉仪旗黑-80S" panose="00020600040101010101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endParaRPr>
            </a:p>
          </p:txBody>
        </p:sp>
      </p:grpSp>
      <p:pic>
        <p:nvPicPr>
          <p:cNvPr id="2" name="图片 1" descr="D:\2024回校宣讲\pho\20131105052104434.jpg20131105052104434"/>
          <p:cNvPicPr>
            <a:picLocks noChangeAspect="1"/>
          </p:cNvPicPr>
          <p:nvPr/>
        </p:nvPicPr>
        <p:blipFill rotWithShape="1">
          <a:blip r:embed="rId2"/>
          <a:srcRect l="13044" r="13044"/>
          <a:stretch>
            <a:fillRect/>
          </a:stretch>
        </p:blipFill>
        <p:spPr>
          <a:xfrm>
            <a:off x="8166958" y="1116153"/>
            <a:ext cx="3753853" cy="5129894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 flipH="1">
            <a:off x="4844715" y="1134181"/>
            <a:ext cx="3152272" cy="5066147"/>
          </a:xfrm>
          <a:prstGeom prst="roundRect">
            <a:avLst>
              <a:gd name="adj" fmla="val 471"/>
            </a:avLst>
          </a:prstGeom>
          <a:solidFill>
            <a:srgbClr val="062C87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汉仪旗黑X1-55W" panose="00020600040101010101" pitchFamily="18" charset="-122"/>
              <a:cs typeface="汉仪旗黑X1-55W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6285" y="1489710"/>
            <a:ext cx="3559175" cy="4615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中南大学</a:t>
            </a: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拥有世界上一流的、</a:t>
            </a:r>
            <a:r>
              <a:rPr lang="zh-CN" altLang="en-US" sz="1400" dirty="0">
                <a:solidFill>
                  <a:srgbClr val="C00000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最完备</a:t>
            </a: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的“地、采、选、冶、材、工”有色金属学科体系链，</a:t>
            </a:r>
            <a:r>
              <a:rPr lang="zh-CN" altLang="en-US" sz="1400" dirty="0">
                <a:solidFill>
                  <a:srgbClr val="C00000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引领</a:t>
            </a: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和支撑国家有色金属产业的发展。</a:t>
            </a:r>
            <a:endParaRPr lang="zh-CN" altLang="en-US" sz="1400" dirty="0"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2013年11月4日，</a:t>
            </a:r>
            <a:r>
              <a:rPr lang="zh-CN" altLang="en-US" sz="1400" dirty="0">
                <a:solidFill>
                  <a:srgbClr val="C00000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习近平总书记</a:t>
            </a: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来到中南大学，考察国家重金属污染防治工程技术研究中心、粉末冶金国家重点实验室。在详细了解高校进行科技创新、服务国家重大战略项目情况后，总书记对学校科研人员刻苦攻关、勇于创新的精神给予肯定。</a:t>
            </a:r>
            <a:endParaRPr lang="zh-CN" altLang="en-US" sz="1400" dirty="0"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中南大学运用自研的</a:t>
            </a:r>
            <a:r>
              <a:rPr lang="zh-CN" altLang="en-US" sz="1400" dirty="0">
                <a:solidFill>
                  <a:srgbClr val="C00000"/>
                </a:solidFill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炭/炭航空制动材料</a:t>
            </a: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的制备技术，打造了C919机轮刹车系统，成为国产大飞机刹车系统独家供应端。此外，在东风导弹与长征系列运载火箭上，中南研发的材料都发挥了</a:t>
            </a:r>
            <a:r>
              <a:rPr lang="zh-CN" altLang="en-US" sz="1400" dirty="0">
                <a:latin typeface="汉仪旗黑X1-55W" panose="00020600040101010101" pitchFamily="18" charset="-122"/>
                <a:ea typeface="汉仪旗黑X1-55W" panose="00020600040101010101" pitchFamily="18" charset="-122"/>
                <a:cs typeface="汉仪旗黑X1-55W" panose="00020600040101010101" pitchFamily="18" charset="-122"/>
                <a:sym typeface="汉仪旗黑X1-55W" panose="00020600040101010101" pitchFamily="18" charset="-122"/>
              </a:rPr>
              <a:t>重要作用。</a:t>
            </a:r>
            <a:endParaRPr lang="zh-CN" altLang="en-US" sz="1400" dirty="0">
              <a:latin typeface="汉仪旗黑X1-55W" panose="00020600040101010101" pitchFamily="18" charset="-122"/>
              <a:ea typeface="汉仪旗黑X1-55W" panose="00020600040101010101" pitchFamily="18" charset="-122"/>
              <a:cs typeface="汉仪旗黑X1-55W" panose="00020600040101010101" pitchFamily="18" charset="-122"/>
              <a:sym typeface="汉仪旗黑X1-55W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3305" y="1134091"/>
            <a:ext cx="4372848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62C87"/>
                </a:solidFill>
                <a:latin typeface="汉仪旗黑-80S" panose="00020600040101010101" charset="-122"/>
                <a:ea typeface="汉仪旗黑-80S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rPr>
              <a:t>   </a:t>
            </a:r>
            <a:r>
              <a:rPr lang="zh-CN" altLang="en-US" sz="2800" dirty="0">
                <a:solidFill>
                  <a:srgbClr val="062C87"/>
                </a:solidFill>
                <a:latin typeface="汉仪颜楷简" panose="00020600040101010101" charset="-122"/>
                <a:ea typeface="汉仪颜楷简" panose="00020600040101010101" charset="-122"/>
                <a:cs typeface="汉仪旗黑X1-55W" panose="00020600040101010101" pitchFamily="18" charset="-122"/>
                <a:sym typeface="汉仪旗黑-80S" panose="00020600040101010101" charset="-122"/>
              </a:rPr>
              <a:t>有色金属学科群</a:t>
            </a:r>
            <a:endParaRPr lang="zh-CN" altLang="en-US" sz="2800" dirty="0">
              <a:solidFill>
                <a:srgbClr val="062C87"/>
              </a:solidFill>
              <a:latin typeface="汉仪颜楷简" panose="00020600040101010101" charset="-122"/>
              <a:ea typeface="汉仪颜楷简" panose="00020600040101010101" charset="-122"/>
              <a:cs typeface="汉仪旗黑X1-55W" panose="00020600040101010101" pitchFamily="18" charset="-122"/>
              <a:sym typeface="汉仪旗黑-80S" panose="00020600040101010101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184665" y="1605556"/>
            <a:ext cx="2472373" cy="3845365"/>
            <a:chOff x="5184665" y="1458889"/>
            <a:chExt cx="2472373" cy="3845365"/>
          </a:xfrm>
        </p:grpSpPr>
        <p:grpSp>
          <p:nvGrpSpPr>
            <p:cNvPr id="10" name="组合 9"/>
            <p:cNvGrpSpPr/>
            <p:nvPr/>
          </p:nvGrpSpPr>
          <p:grpSpPr>
            <a:xfrm>
              <a:off x="5184665" y="1458889"/>
              <a:ext cx="2472373" cy="1294681"/>
              <a:chOff x="5051375" y="1458889"/>
              <a:chExt cx="2472373" cy="1294681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5051376" y="1831550"/>
                <a:ext cx="2472372" cy="922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rgbClr val="FFC000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中国有色金属第一校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，武警官兵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24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小时看守校内的粉末冶金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国家重点实验室。</a:t>
                </a:r>
                <a:endParaRPr lang="zh-CN" altLang="en-US" sz="12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051375" y="1458889"/>
                <a:ext cx="2472372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学科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认可度</a:t>
                </a:r>
                <a:endParaRPr lang="zh-CN" altLang="en-US" sz="2400" dirty="0">
                  <a:solidFill>
                    <a:schemeClr val="bg1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184665" y="2866450"/>
              <a:ext cx="2472373" cy="1391464"/>
              <a:chOff x="5051375" y="1334429"/>
              <a:chExt cx="2472373" cy="1391464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5051376" y="1699827"/>
                <a:ext cx="2472372" cy="1026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黄伯云院士领衔的课题组成功研制出高性能碳/碳航空制动材料，</a:t>
                </a:r>
                <a:r>
                  <a:rPr lang="zh-CN" altLang="en-US" sz="1200" dirty="0">
                    <a:solidFill>
                      <a:srgbClr val="FFC000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打破了欧美国家在该领域的技术垄断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汉仪旗黑X1-55W" panose="00020600040101010101" pitchFamily="18" charset="-122"/>
                    <a:ea typeface="汉仪旗黑X1-55W" panose="00020600040101010101" pitchFamily="18" charset="-122"/>
                    <a:cs typeface="汉仪旗黑X1-55W" panose="00020600040101010101" pitchFamily="18" charset="-122"/>
                    <a:sym typeface="汉仪旗黑X1-55W" panose="00020600040101010101" pitchFamily="18" charset="-122"/>
                  </a:rPr>
                  <a:t>，使我国成为继美、英、法之后，第四个能够应用自主知识产权生产飞机刹车片的国家</a:t>
                </a:r>
                <a:endParaRPr lang="zh-CN" altLang="en-US" sz="12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5051375" y="1334429"/>
                <a:ext cx="2472372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科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汉仪旗黑-80S" panose="00020600040101010101" charset="-122"/>
                    <a:ea typeface="汉仪旗黑-80S" panose="00020600040101010101" charset="-122"/>
                    <a:cs typeface="汉仪旗黑-80S" panose="00020600040101010101" charset="-122"/>
                    <a:sym typeface="汉仪旗黑-80S" panose="00020600040101010101" charset="-122"/>
                  </a:rPr>
                  <a:t>创能力</a:t>
                </a:r>
                <a:endParaRPr lang="zh-CN" altLang="en-US" sz="2400" dirty="0">
                  <a:solidFill>
                    <a:schemeClr val="bg1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184665" y="4522931"/>
              <a:ext cx="2472373" cy="781323"/>
              <a:chOff x="5051375" y="1458889"/>
              <a:chExt cx="2472373" cy="781323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5051376" y="1871912"/>
                <a:ext cx="2472372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t">
                  <a:lnSpc>
                    <a:spcPct val="150000"/>
                  </a:lnSpc>
                </a:pPr>
                <a:endParaRPr lang="zh-CN" altLang="en-US" sz="1200" dirty="0">
                  <a:solidFill>
                    <a:schemeClr val="bg1"/>
                  </a:solidFill>
                  <a:latin typeface="汉仪旗黑X1-55W" panose="00020600040101010101" pitchFamily="18" charset="-122"/>
                  <a:ea typeface="汉仪旗黑X1-55W" panose="00020600040101010101" pitchFamily="18" charset="-122"/>
                  <a:cs typeface="汉仪旗黑X1-55W" panose="00020600040101010101" pitchFamily="18" charset="-122"/>
                  <a:sym typeface="汉仪旗黑X1-55W" panose="00020600040101010101" pitchFamily="18" charset="-12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5051375" y="1458889"/>
                <a:ext cx="2472372" cy="460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zh-CN" altLang="en-US" sz="2400" dirty="0">
                  <a:solidFill>
                    <a:schemeClr val="bg1"/>
                  </a:solidFill>
                  <a:latin typeface="汉仪旗黑-80S" panose="00020600040101010101" charset="-122"/>
                  <a:ea typeface="汉仪旗黑-80S" panose="00020600040101010101" charset="-122"/>
                  <a:cs typeface="汉仪旗黑-80S" panose="00020600040101010101" charset="-122"/>
                  <a:sym typeface="汉仪旗黑-80S" panose="00020600040101010101" charset="-122"/>
                </a:endParaRPr>
              </a:p>
            </p:txBody>
          </p:sp>
        </p:grpSp>
      </p:grpSp>
      <p:pic>
        <p:nvPicPr>
          <p:cNvPr id="86" name="图片 85" descr="中南大学logo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71405" y="-20955"/>
            <a:ext cx="2158365" cy="67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COMMONDATA" val="eyJoZGlkIjoiMzUyYzQ1ZWE1NzI1MzBlYzJhOThlYTUyYWQwYjhkN2IifQ=="/>
  <p:tag name="commondata" val="eyJjb3VudCI6MSwiaGRpZCI6IjVkY2I0MGQ2MmI4OThhMzE5N2RiZjA3ZjhlNmIxZTg3IiwidXNlckNvdW50IjoxfQ=="/>
</p:tagLst>
</file>

<file path=ppt/tags/tag11.xml><?xml version="1.0" encoding="utf-8"?>
<p:tagLst xmlns:p="http://schemas.openxmlformats.org/presentationml/2006/main">
  <p:tag name="KSO_WM_BEAUTIFY_FLAG" val=""/>
  <p:tag name="KSO_WM_UNIT_PLACING_PICTURE_USER_VIEWPORT" val="{&quot;height&quot;:1069,&quot;width&quot;:3399}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  <p:tag name="KSO_WM_UNIT_PLACING_PICTURE_USER_VIEWPORT" val="{&quot;height&quot;:1069,&quot;width&quot;:3399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  <p:tag name="KSO_WM_UNIT_PLACING_PICTURE_USER_VIEWPORT" val="{&quot;height&quot;:1069,&quot;width&quot;:3399}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TEMPLATE_CATEGORY" val="custom"/>
  <p:tag name="KSO_WM_TEMPLATE_INDEX" val="20189098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PLACING_PICTURE_USER_VIEWPORT" val="{&quot;height&quot;:6853,&quot;width&quot;:5139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TEMPLATE_CATEGORY" val="custom"/>
  <p:tag name="KSO_WM_TEMPLATE_INDEX" val="20189098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TEMPLATE_CATEGORY" val="custom"/>
  <p:tag name="KSO_WM_TEMPLATE_INDEX" val="20189098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189098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  <p:tag name="KSO_WM_UNIT_PLACING_PICTURE_USER_VIEWPORT" val="{&quot;height&quot;:1069,&quot;width&quot;:3399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PLACING_PICTURE_USER_VIEWPORT" val="{&quot;height&quot;:6853,&quot;width&quot;:5175}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  <p:tag name="KSO_WM_UNIT_PLACING_PICTURE_USER_VIEWPORT" val="{&quot;height&quot;:1069,&quot;width&quot;:3399}"/>
</p:tagLst>
</file>

<file path=ppt/tags/tag57.xml><?xml version="1.0" encoding="utf-8"?>
<p:tagLst xmlns:p="http://schemas.openxmlformats.org/presentationml/2006/main">
  <p:tag name="KSO_WM_UNIT_PLACING_PICTURE_USER_VIEWPORT" val="{&quot;height&quot;:5466,&quot;width&quot;:7767}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  <p:tag name="KSO_WM_UNIT_PLACING_PICTURE_USER_VIEWPORT" val="{&quot;height&quot;:1069,&quot;width&quot;:3399}"/>
</p:tagLst>
</file>

<file path=ppt/tags/tag6.xml><?xml version="1.0" encoding="utf-8"?>
<p:tagLst xmlns:p="http://schemas.openxmlformats.org/presentationml/2006/main">
  <p:tag name="KSO_WM_UNIT_PLACING_PICTURE_USER_VIEWPORT" val="{&quot;height&quot;:4338,&quot;width&quot;:3253}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  <p:tag name="KSO_WM_UNIT_PLACING_PICTURE_USER_VIEWPORT" val="{&quot;height&quot;:1069,&quot;width&quot;:3399}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  <p:tag name="KSO_WM_UNIT_PLACING_PICTURE_USER_VIEWPORT" val="{&quot;height&quot;:1069,&quot;width&quot;:3399}"/>
</p:tagLst>
</file>

<file path=ppt/tags/tag7.xml><?xml version="1.0" encoding="utf-8"?>
<p:tagLst xmlns:p="http://schemas.openxmlformats.org/presentationml/2006/main">
  <p:tag name="KSO_WM_UNIT_PLACING_PICTURE_USER_VIEWPORT" val="{&quot;height&quot;:4223,&quot;width&quot;:3167}"/>
</p:tagLst>
</file>

<file path=ppt/tags/tag70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71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72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73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74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75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76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77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78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79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81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82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83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84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85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86.xml><?xml version="1.0" encoding="utf-8"?>
<p:tagLst xmlns:p="http://schemas.openxmlformats.org/presentationml/2006/main">
  <p:tag name="KSO_WM_DIAGRAM_VIRTUALLY_FRAME" val="{&quot;height&quot;:258.95834645669294,&quot;left&quot;:93.08669291338582,&quot;top&quot;:102.07692913385827,&quot;width&quot;:773.8266141732282}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TABLE_ENDDRAG_ORIGIN_RECT" val="828*276"/>
  <p:tag name="TABLE_ENDDRAG_RECT" val="66*143*828*276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  <p:tag name="KSO_WM_UNIT_PLACING_PICTURE_USER_VIEWPORT" val="{&quot;height&quot;:1069,&quot;width&quot;:3399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汉仪旗黑X1-55W"/>
        <a:ea typeface=""/>
        <a:cs typeface=""/>
        <a:font script="Jpan" typeface="ＭＳ Ｐゴシック"/>
        <a:font script="Hang" typeface="맑은 고딕"/>
        <a:font script="Hans" typeface="汉仪旗黑X1-5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X1-55W"/>
        <a:ea typeface=""/>
        <a:cs typeface=""/>
        <a:font script="Jpan" typeface="ＭＳ Ｐゴシック"/>
        <a:font script="Hang" typeface="맑은 고딕"/>
        <a:font script="Hans" typeface="汉仪旗黑X1-5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X1-55W"/>
        <a:ea typeface=""/>
        <a:cs typeface=""/>
        <a:font script="Jpan" typeface="游ゴシック"/>
        <a:font script="Hang" typeface="맑은 고딕"/>
        <a:font script="Hans" typeface="汉仪旗黑X1-5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汉仪旗黑X1-55W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汉仪旗黑X1-55W"/>
        <a:ea typeface=""/>
        <a:cs typeface=""/>
        <a:font script="Jpan" typeface="ＭＳ Ｐゴシック"/>
        <a:font script="Hang" typeface="맑은 고딕"/>
        <a:font script="Hans" typeface="汉仪旗黑X1-55W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5172</Words>
  <Application>WPS 演示</Application>
  <PresentationFormat>宽屏</PresentationFormat>
  <Paragraphs>480</Paragraphs>
  <Slides>27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56" baseType="lpstr">
      <vt:lpstr>Arial</vt:lpstr>
      <vt:lpstr>宋体</vt:lpstr>
      <vt:lpstr>Wingdings</vt:lpstr>
      <vt:lpstr>汉仪旗黑X1-55W</vt:lpstr>
      <vt:lpstr>黑体</vt:lpstr>
      <vt:lpstr>汉仪旗黑-95S</vt:lpstr>
      <vt:lpstr>汉仪旗黑-80S</vt:lpstr>
      <vt:lpstr>华文新魏</vt:lpstr>
      <vt:lpstr>汉仪颜楷简</vt:lpstr>
      <vt:lpstr>Arial Black</vt:lpstr>
      <vt:lpstr>Microsoft JhengHei UI Light</vt:lpstr>
      <vt:lpstr>华文中宋</vt:lpstr>
      <vt:lpstr>等线</vt:lpstr>
      <vt:lpstr>汉仪旗黑X1-85W</vt:lpstr>
      <vt:lpstr>汉仪力量黑简</vt:lpstr>
      <vt:lpstr>汉仪超粗宋简</vt:lpstr>
      <vt:lpstr>柳公权楷书</vt:lpstr>
      <vt:lpstr>微软雅黑</vt:lpstr>
      <vt:lpstr>Arial Unicode MS</vt:lpstr>
      <vt:lpstr>汉仪程行简</vt:lpstr>
      <vt:lpstr>Wingdings</vt:lpstr>
      <vt:lpstr>Calibri</vt:lpstr>
      <vt:lpstr>Calibri</vt:lpstr>
      <vt:lpstr>汉仪汉黑W</vt:lpstr>
      <vt:lpstr>方正小标宋简体</vt:lpstr>
      <vt:lpstr>Impact</vt:lpstr>
      <vt:lpstr>方正公文小标宋</vt:lpstr>
      <vt:lpstr>汉仪书魂体简</vt:lpstr>
      <vt:lpstr>Office 主题</vt:lpstr>
      <vt:lpstr>PowerPoint 演示文稿</vt:lpstr>
      <vt:lpstr>PowerPoint 演示文稿</vt:lpstr>
      <vt:lpstr>站到橘子洲头 顺着伟人的目光 看湘江水远去，万山红遍 攀上岳麓山 顺着秋天的痕迹 寻觅枫林深处的爱晚亭 站在山顶远远望去 灯火通明的长沙城里 大街小巷里充斥着烟火的气息 夜市中人们觥筹交错，谈天论地 无不展现着这个城市的魅力 人来人往，摩肩接踵的五一广场 五步一粉，十步一茶 还有那十里“香”的臭豆腐 不知赢得了多人吃货们的喜爱 确有一番“芙蓉国里尽朝晖”的景象 这样的城市，怎么不值得一来呢？</vt:lpstr>
      <vt:lpstr>B.星城天上有颗长沙星，地上有座长沙城。因星辰而得名的长沙，携一份诗意浪漫、一袭风华雅韵，三千年源远流长，正绽放别样光彩。</vt:lpstr>
      <vt:lpstr>PowerPoint 演示文稿</vt:lpstr>
      <vt:lpstr>PowerPoint 演示文稿</vt:lpstr>
      <vt:lpstr>PowerPoint 演示文稿</vt:lpstr>
      <vt:lpstr>B.耶鲁大学受耶鲁大学部分校友联谊会，后称雅礼协会的邀请与派遣，爱德华·胡美医生来到湖南长沙，希望在这片东方的土地上奠定现代医学实践和医学教育的基石。1906年，在西牌楼开设雅礼医院。</vt:lpstr>
      <vt:lpstr>PowerPoint 演示文稿</vt:lpstr>
      <vt:lpstr>PowerPoint 演示文稿</vt:lpstr>
      <vt:lpstr>PowerPoint 演示文稿</vt:lpstr>
      <vt:lpstr>B.2030;2060“双碳”战略倡导绿色、环保、低碳的生活方式。加快降低碳排放步伐，有利于引导绿色技术创新，提高产业和经济的全球竞争力。中国持续推进产业结构和能源结构调整，大力发展可再生能源，在沙漠、戈壁、荒漠地区加快规划建设大型风电光伏基地项目，努力兼顾经济发展和绿色转型同步进行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国内认可</vt:lpstr>
      <vt:lpstr>PowerPoint 演示文稿</vt:lpstr>
      <vt:lpstr>校园环境</vt:lpstr>
      <vt:lpstr>校园环境</vt:lpstr>
      <vt:lpstr>PowerPoint 演示文稿</vt:lpstr>
      <vt:lpstr>PowerPoint 演示文稿</vt:lpstr>
      <vt:lpstr>PowerPoint 演示文稿</vt:lpstr>
      <vt:lpstr>分数线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林觉睿</cp:lastModifiedBy>
  <cp:revision>43</cp:revision>
  <dcterms:created xsi:type="dcterms:W3CDTF">2022-08-13T13:18:00Z</dcterms:created>
  <dcterms:modified xsi:type="dcterms:W3CDTF">2024-02-29T12:45:42Z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B65DDE0EE3954513AA112EE725331814_13</vt:lpwstr>
  </property>
  <property fmtid="{D5CDD505-2E9C-101B-9397-08002B2CF9AE}" pid="3" name="KSOProductBuildVer">
    <vt:lpwstr>2052-12.1.0.15374</vt:lpwstr>
  </property>
  <property fmtid="{D5CDD505-2E9C-101B-9397-08002B2CF9AE}" pid="4" name="KSOTemplateUUID">
    <vt:lpwstr>v1.0_mb_O3k2RLmCVldJ8LTdK7tPAQ==</vt:lpwstr>
  </property>
</Properties>
</file>